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87" r:id="rId2"/>
    <p:sldId id="284" r:id="rId3"/>
    <p:sldId id="285" r:id="rId4"/>
    <p:sldId id="283" r:id="rId5"/>
    <p:sldId id="286" r:id="rId6"/>
  </p:sldIdLst>
  <p:sldSz cx="9144000" cy="6858000" type="screen4x3"/>
  <p:notesSz cx="7077075" cy="9383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5D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73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800" baseline="0" dirty="0" smtClean="0"/>
              <a:t> Water Budget 3</a:t>
            </a:r>
            <a:r>
              <a:rPr lang="en-US" sz="2800" baseline="0" dirty="0"/>
              <a:t>% Rate Increase FY21 </a:t>
            </a:r>
          </a:p>
          <a:p>
            <a:pPr>
              <a:defRPr/>
            </a:pPr>
            <a:r>
              <a:rPr lang="en-US" sz="2800" baseline="0" dirty="0"/>
              <a:t>3% Annual Increase Thereafter</a:t>
            </a:r>
          </a:p>
        </c:rich>
      </c:tx>
      <c:layout>
        <c:manualLayout>
          <c:xMode val="edge"/>
          <c:yMode val="edge"/>
          <c:x val="0.17261474072497696"/>
          <c:y val="7.8497465214108532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421425362370246"/>
          <c:y val="0.19470208015042895"/>
          <c:w val="0.56877444373507369"/>
          <c:h val="0.626413367849566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'Water Graph'!$A$7</c:f>
              <c:strCache>
                <c:ptCount val="1"/>
                <c:pt idx="0">
                  <c:v>Operating Cost</c:v>
                </c:pt>
              </c:strCache>
            </c:strRef>
          </c:tx>
          <c:spPr>
            <a:solidFill>
              <a:srgbClr val="0F6FC6"/>
            </a:solidFill>
          </c:spPr>
          <c:invertIfNegative val="0"/>
          <c:cat>
            <c:strRef>
              <c:f>'Water Graph'!$B$1:$O$1</c:f>
              <c:strCache>
                <c:ptCount val="14"/>
                <c:pt idx="0">
                  <c:v>FY16</c:v>
                </c:pt>
                <c:pt idx="1">
                  <c:v>FY17</c:v>
                </c:pt>
                <c:pt idx="2">
                  <c:v>FY18 </c:v>
                </c:pt>
                <c:pt idx="3">
                  <c:v>FY19</c:v>
                </c:pt>
                <c:pt idx="4">
                  <c:v>FY20</c:v>
                </c:pt>
                <c:pt idx="5">
                  <c:v>FY21</c:v>
                </c:pt>
                <c:pt idx="6">
                  <c:v>FY22</c:v>
                </c:pt>
                <c:pt idx="7">
                  <c:v>FY23</c:v>
                </c:pt>
                <c:pt idx="8">
                  <c:v>FY24</c:v>
                </c:pt>
                <c:pt idx="9">
                  <c:v>FY25</c:v>
                </c:pt>
                <c:pt idx="10">
                  <c:v>FY26</c:v>
                </c:pt>
                <c:pt idx="11">
                  <c:v>FY27</c:v>
                </c:pt>
                <c:pt idx="12">
                  <c:v>FY28</c:v>
                </c:pt>
                <c:pt idx="13">
                  <c:v>FY29</c:v>
                </c:pt>
              </c:strCache>
            </c:strRef>
          </c:cat>
          <c:val>
            <c:numRef>
              <c:f>'Water Graph'!$B$7:$O$7</c:f>
              <c:numCache>
                <c:formatCode>#,##0</c:formatCode>
                <c:ptCount val="14"/>
                <c:pt idx="0" formatCode="#,##0.00">
                  <c:v>497099.02999999991</c:v>
                </c:pt>
                <c:pt idx="1">
                  <c:v>492476.38000000012</c:v>
                </c:pt>
                <c:pt idx="2">
                  <c:v>585957.55999999994</c:v>
                </c:pt>
                <c:pt idx="3">
                  <c:v>348232.33</c:v>
                </c:pt>
                <c:pt idx="4">
                  <c:v>655100</c:v>
                </c:pt>
                <c:pt idx="5">
                  <c:v>626600</c:v>
                </c:pt>
                <c:pt idx="6">
                  <c:v>655100</c:v>
                </c:pt>
                <c:pt idx="7">
                  <c:v>655100</c:v>
                </c:pt>
                <c:pt idx="8">
                  <c:v>655100</c:v>
                </c:pt>
                <c:pt idx="9">
                  <c:v>655100</c:v>
                </c:pt>
                <c:pt idx="10">
                  <c:v>655100</c:v>
                </c:pt>
                <c:pt idx="11">
                  <c:v>655100</c:v>
                </c:pt>
                <c:pt idx="12">
                  <c:v>655100</c:v>
                </c:pt>
                <c:pt idx="13">
                  <c:v>655100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CD-4B9F-87C1-CCC01A53C5C5}"/>
            </c:ext>
          </c:extLst>
        </c:ser>
        <c:ser>
          <c:idx val="1"/>
          <c:order val="1"/>
          <c:tx>
            <c:strRef>
              <c:f>'Water Graph'!$A$8</c:f>
              <c:strCache>
                <c:ptCount val="1"/>
                <c:pt idx="0">
                  <c:v>Salaries</c:v>
                </c:pt>
              </c:strCache>
            </c:strRef>
          </c:tx>
          <c:invertIfNegative val="0"/>
          <c:cat>
            <c:strRef>
              <c:f>'Water Graph'!$B$1:$O$1</c:f>
              <c:strCache>
                <c:ptCount val="14"/>
                <c:pt idx="0">
                  <c:v>FY16</c:v>
                </c:pt>
                <c:pt idx="1">
                  <c:v>FY17</c:v>
                </c:pt>
                <c:pt idx="2">
                  <c:v>FY18 </c:v>
                </c:pt>
                <c:pt idx="3">
                  <c:v>FY19</c:v>
                </c:pt>
                <c:pt idx="4">
                  <c:v>FY20</c:v>
                </c:pt>
                <c:pt idx="5">
                  <c:v>FY21</c:v>
                </c:pt>
                <c:pt idx="6">
                  <c:v>FY22</c:v>
                </c:pt>
                <c:pt idx="7">
                  <c:v>FY23</c:v>
                </c:pt>
                <c:pt idx="8">
                  <c:v>FY24</c:v>
                </c:pt>
                <c:pt idx="9">
                  <c:v>FY25</c:v>
                </c:pt>
                <c:pt idx="10">
                  <c:v>FY26</c:v>
                </c:pt>
                <c:pt idx="11">
                  <c:v>FY27</c:v>
                </c:pt>
                <c:pt idx="12">
                  <c:v>FY28</c:v>
                </c:pt>
                <c:pt idx="13">
                  <c:v>FY29</c:v>
                </c:pt>
              </c:strCache>
            </c:strRef>
          </c:cat>
          <c:val>
            <c:numRef>
              <c:f>'Water Graph'!$B$8:$O$8</c:f>
              <c:numCache>
                <c:formatCode>#,##0</c:formatCode>
                <c:ptCount val="14"/>
                <c:pt idx="0" formatCode="#,##0.00">
                  <c:v>439301.94</c:v>
                </c:pt>
                <c:pt idx="1">
                  <c:v>408914.34</c:v>
                </c:pt>
                <c:pt idx="2">
                  <c:v>531266.29</c:v>
                </c:pt>
                <c:pt idx="3">
                  <c:v>569217.20000000007</c:v>
                </c:pt>
                <c:pt idx="4">
                  <c:v>619785.61</c:v>
                </c:pt>
                <c:pt idx="5">
                  <c:v>543490.6</c:v>
                </c:pt>
                <c:pt idx="6">
                  <c:v>574115.37199999997</c:v>
                </c:pt>
                <c:pt idx="7">
                  <c:v>584291.67944000009</c:v>
                </c:pt>
                <c:pt idx="8">
                  <c:v>594671.51302880002</c:v>
                </c:pt>
                <c:pt idx="9">
                  <c:v>605258.9432893761</c:v>
                </c:pt>
                <c:pt idx="10">
                  <c:v>616058.12215516355</c:v>
                </c:pt>
                <c:pt idx="11">
                  <c:v>627073.28459826682</c:v>
                </c:pt>
                <c:pt idx="12">
                  <c:v>638308.75029023213</c:v>
                </c:pt>
                <c:pt idx="13">
                  <c:v>649768.92529603676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CD-4B9F-87C1-CCC01A53C5C5}"/>
            </c:ext>
          </c:extLst>
        </c:ser>
        <c:ser>
          <c:idx val="2"/>
          <c:order val="2"/>
          <c:tx>
            <c:strRef>
              <c:f>'Water Graph'!$A$9</c:f>
              <c:strCache>
                <c:ptCount val="1"/>
                <c:pt idx="0">
                  <c:v>Capital fund</c:v>
                </c:pt>
              </c:strCache>
            </c:strRef>
          </c:tx>
          <c:invertIfNegative val="0"/>
          <c:cat>
            <c:strRef>
              <c:f>'Water Graph'!$B$1:$O$1</c:f>
              <c:strCache>
                <c:ptCount val="14"/>
                <c:pt idx="0">
                  <c:v>FY16</c:v>
                </c:pt>
                <c:pt idx="1">
                  <c:v>FY17</c:v>
                </c:pt>
                <c:pt idx="2">
                  <c:v>FY18 </c:v>
                </c:pt>
                <c:pt idx="3">
                  <c:v>FY19</c:v>
                </c:pt>
                <c:pt idx="4">
                  <c:v>FY20</c:v>
                </c:pt>
                <c:pt idx="5">
                  <c:v>FY21</c:v>
                </c:pt>
                <c:pt idx="6">
                  <c:v>FY22</c:v>
                </c:pt>
                <c:pt idx="7">
                  <c:v>FY23</c:v>
                </c:pt>
                <c:pt idx="8">
                  <c:v>FY24</c:v>
                </c:pt>
                <c:pt idx="9">
                  <c:v>FY25</c:v>
                </c:pt>
                <c:pt idx="10">
                  <c:v>FY26</c:v>
                </c:pt>
                <c:pt idx="11">
                  <c:v>FY27</c:v>
                </c:pt>
                <c:pt idx="12">
                  <c:v>FY28</c:v>
                </c:pt>
                <c:pt idx="13">
                  <c:v>FY29</c:v>
                </c:pt>
              </c:strCache>
            </c:strRef>
          </c:cat>
          <c:val>
            <c:numRef>
              <c:f>'Water Graph'!$B$9:$O$9</c:f>
              <c:numCache>
                <c:formatCode>#,##0</c:formatCode>
                <c:ptCount val="14"/>
                <c:pt idx="0">
                  <c:v>202341.16</c:v>
                </c:pt>
                <c:pt idx="1">
                  <c:v>213174.66999999998</c:v>
                </c:pt>
                <c:pt idx="2">
                  <c:v>155473.81</c:v>
                </c:pt>
                <c:pt idx="3">
                  <c:v>36300.81</c:v>
                </c:pt>
                <c:pt idx="4">
                  <c:v>188000</c:v>
                </c:pt>
                <c:pt idx="5">
                  <c:v>153000</c:v>
                </c:pt>
                <c:pt idx="6">
                  <c:v>188000</c:v>
                </c:pt>
                <c:pt idx="7">
                  <c:v>188000</c:v>
                </c:pt>
                <c:pt idx="8">
                  <c:v>188000</c:v>
                </c:pt>
                <c:pt idx="9">
                  <c:v>188000</c:v>
                </c:pt>
                <c:pt idx="10">
                  <c:v>188000</c:v>
                </c:pt>
                <c:pt idx="11">
                  <c:v>188000</c:v>
                </c:pt>
                <c:pt idx="12">
                  <c:v>188000</c:v>
                </c:pt>
                <c:pt idx="13">
                  <c:v>188000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CD-4B9F-87C1-CCC01A53C5C5}"/>
            </c:ext>
          </c:extLst>
        </c:ser>
        <c:ser>
          <c:idx val="3"/>
          <c:order val="3"/>
          <c:tx>
            <c:strRef>
              <c:f>'Water Graph'!$A$10</c:f>
              <c:strCache>
                <c:ptCount val="1"/>
                <c:pt idx="0">
                  <c:v>Indirect</c:v>
                </c:pt>
              </c:strCache>
            </c:strRef>
          </c:tx>
          <c:invertIfNegative val="0"/>
          <c:cat>
            <c:strRef>
              <c:f>'Water Graph'!$B$1:$O$1</c:f>
              <c:strCache>
                <c:ptCount val="14"/>
                <c:pt idx="0">
                  <c:v>FY16</c:v>
                </c:pt>
                <c:pt idx="1">
                  <c:v>FY17</c:v>
                </c:pt>
                <c:pt idx="2">
                  <c:v>FY18 </c:v>
                </c:pt>
                <c:pt idx="3">
                  <c:v>FY19</c:v>
                </c:pt>
                <c:pt idx="4">
                  <c:v>FY20</c:v>
                </c:pt>
                <c:pt idx="5">
                  <c:v>FY21</c:v>
                </c:pt>
                <c:pt idx="6">
                  <c:v>FY22</c:v>
                </c:pt>
                <c:pt idx="7">
                  <c:v>FY23</c:v>
                </c:pt>
                <c:pt idx="8">
                  <c:v>FY24</c:v>
                </c:pt>
                <c:pt idx="9">
                  <c:v>FY25</c:v>
                </c:pt>
                <c:pt idx="10">
                  <c:v>FY26</c:v>
                </c:pt>
                <c:pt idx="11">
                  <c:v>FY27</c:v>
                </c:pt>
                <c:pt idx="12">
                  <c:v>FY28</c:v>
                </c:pt>
                <c:pt idx="13">
                  <c:v>FY29</c:v>
                </c:pt>
              </c:strCache>
            </c:strRef>
          </c:cat>
          <c:val>
            <c:numRef>
              <c:f>'Water Graph'!$B$10:$O$10</c:f>
              <c:numCache>
                <c:formatCode>_(* #,##0.00_);_(* \(#,##0.00\);_(* "-"??_);_(@_)</c:formatCode>
                <c:ptCount val="14"/>
                <c:pt idx="0">
                  <c:v>226738</c:v>
                </c:pt>
                <c:pt idx="1">
                  <c:v>250945</c:v>
                </c:pt>
                <c:pt idx="2">
                  <c:v>258473</c:v>
                </c:pt>
                <c:pt idx="3">
                  <c:v>267848</c:v>
                </c:pt>
                <c:pt idx="4">
                  <c:v>361383</c:v>
                </c:pt>
                <c:pt idx="5">
                  <c:v>416029</c:v>
                </c:pt>
                <c:pt idx="6">
                  <c:v>424349.58</c:v>
                </c:pt>
                <c:pt idx="7">
                  <c:v>432836.57160000002</c:v>
                </c:pt>
                <c:pt idx="8">
                  <c:v>441493.30303200003</c:v>
                </c:pt>
                <c:pt idx="9">
                  <c:v>450323.16909264005</c:v>
                </c:pt>
                <c:pt idx="10">
                  <c:v>459329.63247449283</c:v>
                </c:pt>
                <c:pt idx="11">
                  <c:v>468516.2251239827</c:v>
                </c:pt>
                <c:pt idx="12">
                  <c:v>477886.54962646234</c:v>
                </c:pt>
                <c:pt idx="13">
                  <c:v>487444.28061899159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4CD-4B9F-87C1-CCC01A53C5C5}"/>
            </c:ext>
          </c:extLst>
        </c:ser>
        <c:ser>
          <c:idx val="5"/>
          <c:order val="4"/>
          <c:tx>
            <c:strRef>
              <c:f>'Water Graph'!$A$13</c:f>
              <c:strCache>
                <c:ptCount val="1"/>
                <c:pt idx="0">
                  <c:v>Existing Debt</c:v>
                </c:pt>
              </c:strCache>
            </c:strRef>
          </c:tx>
          <c:invertIfNegative val="0"/>
          <c:cat>
            <c:strRef>
              <c:f>'Water Graph'!$B$1:$O$1</c:f>
              <c:strCache>
                <c:ptCount val="14"/>
                <c:pt idx="0">
                  <c:v>FY16</c:v>
                </c:pt>
                <c:pt idx="1">
                  <c:v>FY17</c:v>
                </c:pt>
                <c:pt idx="2">
                  <c:v>FY18 </c:v>
                </c:pt>
                <c:pt idx="3">
                  <c:v>FY19</c:v>
                </c:pt>
                <c:pt idx="4">
                  <c:v>FY20</c:v>
                </c:pt>
                <c:pt idx="5">
                  <c:v>FY21</c:v>
                </c:pt>
                <c:pt idx="6">
                  <c:v>FY22</c:v>
                </c:pt>
                <c:pt idx="7">
                  <c:v>FY23</c:v>
                </c:pt>
                <c:pt idx="8">
                  <c:v>FY24</c:v>
                </c:pt>
                <c:pt idx="9">
                  <c:v>FY25</c:v>
                </c:pt>
                <c:pt idx="10">
                  <c:v>FY26</c:v>
                </c:pt>
                <c:pt idx="11">
                  <c:v>FY27</c:v>
                </c:pt>
                <c:pt idx="12">
                  <c:v>FY28</c:v>
                </c:pt>
                <c:pt idx="13">
                  <c:v>FY29</c:v>
                </c:pt>
              </c:strCache>
            </c:strRef>
          </c:cat>
          <c:val>
            <c:numRef>
              <c:f>'Water Graph'!$B$13:$O$13</c:f>
              <c:numCache>
                <c:formatCode>#,##0</c:formatCode>
                <c:ptCount val="14"/>
                <c:pt idx="0">
                  <c:v>949389.6</c:v>
                </c:pt>
                <c:pt idx="1">
                  <c:v>911945.86</c:v>
                </c:pt>
                <c:pt idx="2">
                  <c:v>892726.5</c:v>
                </c:pt>
                <c:pt idx="3">
                  <c:v>710482.14</c:v>
                </c:pt>
                <c:pt idx="4">
                  <c:v>830846.5774999999</c:v>
                </c:pt>
                <c:pt idx="5">
                  <c:v>1262868.46</c:v>
                </c:pt>
                <c:pt idx="6">
                  <c:v>1182818.9499999997</c:v>
                </c:pt>
                <c:pt idx="7">
                  <c:v>1173682.18</c:v>
                </c:pt>
                <c:pt idx="8">
                  <c:v>1159848.6199999999</c:v>
                </c:pt>
                <c:pt idx="9">
                  <c:v>1146171.44</c:v>
                </c:pt>
                <c:pt idx="10">
                  <c:v>1075188.18</c:v>
                </c:pt>
                <c:pt idx="11">
                  <c:v>1064544.42</c:v>
                </c:pt>
                <c:pt idx="12">
                  <c:v>893894.84000000008</c:v>
                </c:pt>
                <c:pt idx="13">
                  <c:v>838982.92999999993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CD-4B9F-87C1-CCC01A53C5C5}"/>
            </c:ext>
          </c:extLst>
        </c:ser>
        <c:ser>
          <c:idx val="6"/>
          <c:order val="5"/>
          <c:tx>
            <c:strRef>
              <c:f>'Water Graph'!$A$14</c:f>
              <c:strCache>
                <c:ptCount val="1"/>
                <c:pt idx="0">
                  <c:v>Future Debt</c:v>
                </c:pt>
              </c:strCache>
            </c:strRef>
          </c:tx>
          <c:spPr>
            <a:solidFill>
              <a:srgbClr val="0F6FC6">
                <a:lumMod val="40000"/>
                <a:lumOff val="60000"/>
              </a:srgbClr>
            </a:solidFill>
          </c:spPr>
          <c:invertIfNegative val="0"/>
          <c:cat>
            <c:strRef>
              <c:f>'Water Graph'!$B$1:$O$1</c:f>
              <c:strCache>
                <c:ptCount val="14"/>
                <c:pt idx="0">
                  <c:v>FY16</c:v>
                </c:pt>
                <c:pt idx="1">
                  <c:v>FY17</c:v>
                </c:pt>
                <c:pt idx="2">
                  <c:v>FY18 </c:v>
                </c:pt>
                <c:pt idx="3">
                  <c:v>FY19</c:v>
                </c:pt>
                <c:pt idx="4">
                  <c:v>FY20</c:v>
                </c:pt>
                <c:pt idx="5">
                  <c:v>FY21</c:v>
                </c:pt>
                <c:pt idx="6">
                  <c:v>FY22</c:v>
                </c:pt>
                <c:pt idx="7">
                  <c:v>FY23</c:v>
                </c:pt>
                <c:pt idx="8">
                  <c:v>FY24</c:v>
                </c:pt>
                <c:pt idx="9">
                  <c:v>FY25</c:v>
                </c:pt>
                <c:pt idx="10">
                  <c:v>FY26</c:v>
                </c:pt>
                <c:pt idx="11">
                  <c:v>FY27</c:v>
                </c:pt>
                <c:pt idx="12">
                  <c:v>FY28</c:v>
                </c:pt>
                <c:pt idx="13">
                  <c:v>FY29</c:v>
                </c:pt>
              </c:strCache>
            </c:strRef>
          </c:cat>
          <c:val>
            <c:numRef>
              <c:f>'Water Graph'!$B$14:$O$14</c:f>
              <c:numCache>
                <c:formatCode>#,##0</c:formatCode>
                <c:ptCount val="14"/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45000</c:v>
                </c:pt>
                <c:pt idx="6">
                  <c:v>180263.15789473685</c:v>
                </c:pt>
                <c:pt idx="7">
                  <c:v>221315.78947368421</c:v>
                </c:pt>
                <c:pt idx="8">
                  <c:v>352631.57894736843</c:v>
                </c:pt>
                <c:pt idx="9">
                  <c:v>389736.84210526315</c:v>
                </c:pt>
                <c:pt idx="10">
                  <c:v>517105.26315789472</c:v>
                </c:pt>
                <c:pt idx="11">
                  <c:v>550263.15789473685</c:v>
                </c:pt>
                <c:pt idx="12">
                  <c:v>673684.21052631573</c:v>
                </c:pt>
                <c:pt idx="13">
                  <c:v>657894.73684210517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4CD-4B9F-87C1-CCC01A53C5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7865824"/>
        <c:axId val="377866608"/>
      </c:barChart>
      <c:lineChart>
        <c:grouping val="standard"/>
        <c:varyColors val="0"/>
        <c:ser>
          <c:idx val="9"/>
          <c:order val="6"/>
          <c:tx>
            <c:strRef>
              <c:f>'Water Graph'!$A$16</c:f>
              <c:strCache>
                <c:ptCount val="1"/>
                <c:pt idx="0">
                  <c:v>Revenue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'Water Graph'!$B$1:$J$1</c:f>
              <c:strCache>
                <c:ptCount val="9"/>
                <c:pt idx="0">
                  <c:v>FY16</c:v>
                </c:pt>
                <c:pt idx="1">
                  <c:v>FY17</c:v>
                </c:pt>
                <c:pt idx="2">
                  <c:v>FY18 </c:v>
                </c:pt>
                <c:pt idx="3">
                  <c:v>FY19</c:v>
                </c:pt>
                <c:pt idx="4">
                  <c:v>FY20</c:v>
                </c:pt>
                <c:pt idx="5">
                  <c:v>FY21</c:v>
                </c:pt>
                <c:pt idx="6">
                  <c:v>FY22</c:v>
                </c:pt>
                <c:pt idx="7">
                  <c:v>FY23</c:v>
                </c:pt>
                <c:pt idx="8">
                  <c:v>FY24</c:v>
                </c:pt>
              </c:strCache>
            </c:strRef>
          </c:cat>
          <c:val>
            <c:numRef>
              <c:f>'Water Graph'!$B$16:$O$16</c:f>
              <c:numCache>
                <c:formatCode>#,##0</c:formatCode>
                <c:ptCount val="14"/>
                <c:pt idx="0">
                  <c:v>2339120.0299999993</c:v>
                </c:pt>
                <c:pt idx="1">
                  <c:v>2439125.58</c:v>
                </c:pt>
                <c:pt idx="2">
                  <c:v>2496168.65</c:v>
                </c:pt>
                <c:pt idx="3">
                  <c:v>2925875.9899999998</c:v>
                </c:pt>
                <c:pt idx="4">
                  <c:v>3026019.429682727</c:v>
                </c:pt>
                <c:pt idx="5">
                  <c:v>3106664.0125732087</c:v>
                </c:pt>
                <c:pt idx="6">
                  <c:v>3188388.9329504049</c:v>
                </c:pt>
                <c:pt idx="7">
                  <c:v>3272565.6009389176</c:v>
                </c:pt>
                <c:pt idx="8">
                  <c:v>3359267.5689670849</c:v>
                </c:pt>
                <c:pt idx="9">
                  <c:v>3448570.596036098</c:v>
                </c:pt>
                <c:pt idx="10">
                  <c:v>3509892.0079568196</c:v>
                </c:pt>
                <c:pt idx="11">
                  <c:v>3572439.8481159569</c:v>
                </c:pt>
                <c:pt idx="12">
                  <c:v>3636238.6450782758</c:v>
                </c:pt>
                <c:pt idx="13">
                  <c:v>3701313.4179798407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F4CD-4B9F-87C1-CCC01A53C5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7865824"/>
        <c:axId val="377866608"/>
      </c:lineChart>
      <c:catAx>
        <c:axId val="377865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77866608"/>
        <c:crosses val="autoZero"/>
        <c:auto val="1"/>
        <c:lblAlgn val="ctr"/>
        <c:lblOffset val="100"/>
        <c:noMultiLvlLbl val="0"/>
      </c:catAx>
      <c:valAx>
        <c:axId val="377866608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77865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256394352575082"/>
          <c:y val="0.18687053653177074"/>
          <c:w val="0.23283404229643709"/>
          <c:h val="0.73856015199592584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>
                <a:solidFill>
                  <a:schemeClr val="tx1"/>
                </a:solidFill>
              </a:rPr>
              <a:t>Sewer Budget 3% Rate Increase FY21</a:t>
            </a:r>
          </a:p>
          <a:p>
            <a:pPr>
              <a:defRPr b="1"/>
            </a:pPr>
            <a:r>
              <a:rPr lang="en-US" sz="2800" b="1" dirty="0">
                <a:solidFill>
                  <a:schemeClr val="tx1"/>
                </a:solidFill>
              </a:rPr>
              <a:t>3% Annual Increase Thereafter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315198569992128E-2"/>
          <c:y val="0.24116295331585078"/>
          <c:w val="0.66592988376452944"/>
          <c:h val="0.6312541577733108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'Sewer Graph'!$B$6</c:f>
              <c:strCache>
                <c:ptCount val="1"/>
                <c:pt idx="0">
                  <c:v>Salaries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'Sewer Graph'!$C$1:$M$1</c:f>
              <c:strCache>
                <c:ptCount val="11"/>
                <c:pt idx="0">
                  <c:v>FY18 </c:v>
                </c:pt>
                <c:pt idx="1">
                  <c:v>FY19</c:v>
                </c:pt>
                <c:pt idx="2">
                  <c:v>FY20</c:v>
                </c:pt>
                <c:pt idx="3">
                  <c:v>FY21</c:v>
                </c:pt>
                <c:pt idx="4">
                  <c:v>FY22</c:v>
                </c:pt>
                <c:pt idx="5">
                  <c:v>FY23</c:v>
                </c:pt>
                <c:pt idx="6">
                  <c:v>FY24</c:v>
                </c:pt>
                <c:pt idx="7">
                  <c:v>FY25</c:v>
                </c:pt>
                <c:pt idx="8">
                  <c:v>FY26</c:v>
                </c:pt>
                <c:pt idx="9">
                  <c:v>FY27</c:v>
                </c:pt>
                <c:pt idx="10">
                  <c:v>FY28</c:v>
                </c:pt>
              </c:strCache>
            </c:strRef>
          </c:cat>
          <c:val>
            <c:numRef>
              <c:f>'Sewer Graph'!$C$6:$M$6</c:f>
              <c:numCache>
                <c:formatCode>#,##0</c:formatCode>
                <c:ptCount val="11"/>
                <c:pt idx="0">
                  <c:v>964193.29</c:v>
                </c:pt>
                <c:pt idx="1">
                  <c:v>965757.2</c:v>
                </c:pt>
                <c:pt idx="2">
                  <c:v>864408</c:v>
                </c:pt>
                <c:pt idx="3">
                  <c:v>954491.49</c:v>
                </c:pt>
                <c:pt idx="4">
                  <c:v>949404.52590000001</c:v>
                </c:pt>
                <c:pt idx="5">
                  <c:v>968167.61641799996</c:v>
                </c:pt>
                <c:pt idx="6">
                  <c:v>987353.21874636016</c:v>
                </c:pt>
                <c:pt idx="7">
                  <c:v>1006972.1456212873</c:v>
                </c:pt>
                <c:pt idx="8">
                  <c:v>1027035.544158713</c:v>
                </c:pt>
                <c:pt idx="9">
                  <c:v>1047554.9084481372</c:v>
                </c:pt>
                <c:pt idx="10">
                  <c:v>1068542.0926936623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12-42AB-9168-C8D976210D4A}"/>
            </c:ext>
          </c:extLst>
        </c:ser>
        <c:ser>
          <c:idx val="1"/>
          <c:order val="1"/>
          <c:tx>
            <c:strRef>
              <c:f>'Sewer Graph'!$B$7</c:f>
              <c:strCache>
                <c:ptCount val="1"/>
                <c:pt idx="0">
                  <c:v>Expenses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'Sewer Graph'!$C$1:$M$1</c:f>
              <c:strCache>
                <c:ptCount val="11"/>
                <c:pt idx="0">
                  <c:v>FY18 </c:v>
                </c:pt>
                <c:pt idx="1">
                  <c:v>FY19</c:v>
                </c:pt>
                <c:pt idx="2">
                  <c:v>FY20</c:v>
                </c:pt>
                <c:pt idx="3">
                  <c:v>FY21</c:v>
                </c:pt>
                <c:pt idx="4">
                  <c:v>FY22</c:v>
                </c:pt>
                <c:pt idx="5">
                  <c:v>FY23</c:v>
                </c:pt>
                <c:pt idx="6">
                  <c:v>FY24</c:v>
                </c:pt>
                <c:pt idx="7">
                  <c:v>FY25</c:v>
                </c:pt>
                <c:pt idx="8">
                  <c:v>FY26</c:v>
                </c:pt>
                <c:pt idx="9">
                  <c:v>FY27</c:v>
                </c:pt>
                <c:pt idx="10">
                  <c:v>FY28</c:v>
                </c:pt>
              </c:strCache>
            </c:strRef>
          </c:cat>
          <c:val>
            <c:numRef>
              <c:f>'Sewer Graph'!$C$7:$M$7</c:f>
              <c:numCache>
                <c:formatCode>#,##0</c:formatCode>
                <c:ptCount val="11"/>
                <c:pt idx="0">
                  <c:v>1286628.1199999999</c:v>
                </c:pt>
                <c:pt idx="1">
                  <c:v>1541279.44</c:v>
                </c:pt>
                <c:pt idx="2">
                  <c:v>1390826.45</c:v>
                </c:pt>
                <c:pt idx="3">
                  <c:v>1404600</c:v>
                </c:pt>
                <c:pt idx="4">
                  <c:v>1419168</c:v>
                </c:pt>
                <c:pt idx="5">
                  <c:v>1434021.3</c:v>
                </c:pt>
                <c:pt idx="6">
                  <c:v>1449165.5453999999</c:v>
                </c:pt>
                <c:pt idx="7">
                  <c:v>1464606.4939019999</c:v>
                </c:pt>
                <c:pt idx="8">
                  <c:v>1480350.0177499801</c:v>
                </c:pt>
                <c:pt idx="9">
                  <c:v>1496402.1060146189</c:v>
                </c:pt>
                <c:pt idx="10">
                  <c:v>1185393.4516436025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12-42AB-9168-C8D976210D4A}"/>
            </c:ext>
          </c:extLst>
        </c:ser>
        <c:ser>
          <c:idx val="2"/>
          <c:order val="2"/>
          <c:tx>
            <c:strRef>
              <c:f>'Sewer Graph'!$B$8</c:f>
              <c:strCache>
                <c:ptCount val="1"/>
                <c:pt idx="0">
                  <c:v>Capital Fund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'Sewer Graph'!$C$1:$M$1</c:f>
              <c:strCache>
                <c:ptCount val="11"/>
                <c:pt idx="0">
                  <c:v>FY18 </c:v>
                </c:pt>
                <c:pt idx="1">
                  <c:v>FY19</c:v>
                </c:pt>
                <c:pt idx="2">
                  <c:v>FY20</c:v>
                </c:pt>
                <c:pt idx="3">
                  <c:v>FY21</c:v>
                </c:pt>
                <c:pt idx="4">
                  <c:v>FY22</c:v>
                </c:pt>
                <c:pt idx="5">
                  <c:v>FY23</c:v>
                </c:pt>
                <c:pt idx="6">
                  <c:v>FY24</c:v>
                </c:pt>
                <c:pt idx="7">
                  <c:v>FY25</c:v>
                </c:pt>
                <c:pt idx="8">
                  <c:v>FY26</c:v>
                </c:pt>
                <c:pt idx="9">
                  <c:v>FY27</c:v>
                </c:pt>
                <c:pt idx="10">
                  <c:v>FY28</c:v>
                </c:pt>
              </c:strCache>
            </c:strRef>
          </c:cat>
          <c:val>
            <c:numRef>
              <c:f>'Sewer Graph'!$C$8:$M$8</c:f>
              <c:numCache>
                <c:formatCode>#,##0</c:formatCode>
                <c:ptCount val="11"/>
                <c:pt idx="0">
                  <c:v>101743.29</c:v>
                </c:pt>
                <c:pt idx="1">
                  <c:v>200000</c:v>
                </c:pt>
                <c:pt idx="2">
                  <c:v>200000</c:v>
                </c:pt>
                <c:pt idx="3">
                  <c:v>210000</c:v>
                </c:pt>
                <c:pt idx="4">
                  <c:v>220500</c:v>
                </c:pt>
                <c:pt idx="5">
                  <c:v>231525</c:v>
                </c:pt>
                <c:pt idx="6">
                  <c:v>243101.25</c:v>
                </c:pt>
                <c:pt idx="7">
                  <c:v>255256.3125</c:v>
                </c:pt>
                <c:pt idx="8">
                  <c:v>268019.12812499999</c:v>
                </c:pt>
                <c:pt idx="9">
                  <c:v>281420.08453125</c:v>
                </c:pt>
                <c:pt idx="10">
                  <c:v>295491.08875781251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12-42AB-9168-C8D976210D4A}"/>
            </c:ext>
          </c:extLst>
        </c:ser>
        <c:ser>
          <c:idx val="3"/>
          <c:order val="3"/>
          <c:tx>
            <c:strRef>
              <c:f>'Sewer Graph'!$B$9</c:f>
              <c:strCache>
                <c:ptCount val="1"/>
                <c:pt idx="0">
                  <c:v>Indirect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'Sewer Graph'!$C$1:$M$1</c:f>
              <c:strCache>
                <c:ptCount val="11"/>
                <c:pt idx="0">
                  <c:v>FY18 </c:v>
                </c:pt>
                <c:pt idx="1">
                  <c:v>FY19</c:v>
                </c:pt>
                <c:pt idx="2">
                  <c:v>FY20</c:v>
                </c:pt>
                <c:pt idx="3">
                  <c:v>FY21</c:v>
                </c:pt>
                <c:pt idx="4">
                  <c:v>FY22</c:v>
                </c:pt>
                <c:pt idx="5">
                  <c:v>FY23</c:v>
                </c:pt>
                <c:pt idx="6">
                  <c:v>FY24</c:v>
                </c:pt>
                <c:pt idx="7">
                  <c:v>FY25</c:v>
                </c:pt>
                <c:pt idx="8">
                  <c:v>FY26</c:v>
                </c:pt>
                <c:pt idx="9">
                  <c:v>FY27</c:v>
                </c:pt>
                <c:pt idx="10">
                  <c:v>FY28</c:v>
                </c:pt>
              </c:strCache>
            </c:strRef>
          </c:cat>
          <c:val>
            <c:numRef>
              <c:f>'Sewer Graph'!$C$9:$M$9</c:f>
              <c:numCache>
                <c:formatCode>#,##0</c:formatCode>
                <c:ptCount val="11"/>
                <c:pt idx="0">
                  <c:v>514522</c:v>
                </c:pt>
                <c:pt idx="1">
                  <c:v>494690</c:v>
                </c:pt>
                <c:pt idx="2">
                  <c:v>647018</c:v>
                </c:pt>
                <c:pt idx="3">
                  <c:v>749867</c:v>
                </c:pt>
                <c:pt idx="4">
                  <c:v>757365.67</c:v>
                </c:pt>
                <c:pt idx="5">
                  <c:v>764939.32670000009</c:v>
                </c:pt>
                <c:pt idx="6">
                  <c:v>772588.71996700007</c:v>
                </c:pt>
                <c:pt idx="7">
                  <c:v>780314.60716667003</c:v>
                </c:pt>
                <c:pt idx="8">
                  <c:v>788117.75323833677</c:v>
                </c:pt>
                <c:pt idx="9">
                  <c:v>795998.93077072012</c:v>
                </c:pt>
                <c:pt idx="10">
                  <c:v>803958.9200784273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812-42AB-9168-C8D976210D4A}"/>
            </c:ext>
          </c:extLst>
        </c:ser>
        <c:ser>
          <c:idx val="4"/>
          <c:order val="4"/>
          <c:tx>
            <c:strRef>
              <c:f>'Sewer Graph'!$B$10</c:f>
              <c:strCache>
                <c:ptCount val="1"/>
                <c:pt idx="0">
                  <c:v>Existing Debt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'Sewer Graph'!$C$1:$M$1</c:f>
              <c:strCache>
                <c:ptCount val="11"/>
                <c:pt idx="0">
                  <c:v>FY18 </c:v>
                </c:pt>
                <c:pt idx="1">
                  <c:v>FY19</c:v>
                </c:pt>
                <c:pt idx="2">
                  <c:v>FY20</c:v>
                </c:pt>
                <c:pt idx="3">
                  <c:v>FY21</c:v>
                </c:pt>
                <c:pt idx="4">
                  <c:v>FY22</c:v>
                </c:pt>
                <c:pt idx="5">
                  <c:v>FY23</c:v>
                </c:pt>
                <c:pt idx="6">
                  <c:v>FY24</c:v>
                </c:pt>
                <c:pt idx="7">
                  <c:v>FY25</c:v>
                </c:pt>
                <c:pt idx="8">
                  <c:v>FY26</c:v>
                </c:pt>
                <c:pt idx="9">
                  <c:v>FY27</c:v>
                </c:pt>
                <c:pt idx="10">
                  <c:v>FY28</c:v>
                </c:pt>
              </c:strCache>
            </c:strRef>
          </c:cat>
          <c:val>
            <c:numRef>
              <c:f>'Sewer Graph'!$C$10:$M$10</c:f>
              <c:numCache>
                <c:formatCode>#,##0</c:formatCode>
                <c:ptCount val="11"/>
                <c:pt idx="0">
                  <c:v>1264010.4500000002</c:v>
                </c:pt>
                <c:pt idx="1">
                  <c:v>1373252.9800000002</c:v>
                </c:pt>
                <c:pt idx="2">
                  <c:v>1399992.8900000001</c:v>
                </c:pt>
                <c:pt idx="3">
                  <c:v>1111021.44</c:v>
                </c:pt>
                <c:pt idx="4">
                  <c:v>894693.85</c:v>
                </c:pt>
                <c:pt idx="5">
                  <c:v>888368.76000000013</c:v>
                </c:pt>
                <c:pt idx="6">
                  <c:v>877047.45</c:v>
                </c:pt>
                <c:pt idx="7">
                  <c:v>870812.28</c:v>
                </c:pt>
                <c:pt idx="8">
                  <c:v>864580.01000000013</c:v>
                </c:pt>
                <c:pt idx="9">
                  <c:v>858352.62000000011</c:v>
                </c:pt>
                <c:pt idx="10">
                  <c:v>757128.87000000011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12-42AB-9168-C8D976210D4A}"/>
            </c:ext>
          </c:extLst>
        </c:ser>
        <c:ser>
          <c:idx val="6"/>
          <c:order val="6"/>
          <c:tx>
            <c:strRef>
              <c:f>'Sewer Graph'!$B$11</c:f>
              <c:strCache>
                <c:ptCount val="1"/>
                <c:pt idx="0">
                  <c:v>Future Debt</c:v>
                </c:pt>
              </c:strCache>
            </c:strRef>
          </c:tx>
          <c:spPr>
            <a:solidFill>
              <a:srgbClr val="0F6FC6">
                <a:lumMod val="40000"/>
                <a:lumOff val="60000"/>
              </a:srgbClr>
            </a:solidFill>
            <a:ln>
              <a:noFill/>
            </a:ln>
            <a:effectLst/>
          </c:spPr>
          <c:invertIfNegative val="0"/>
          <c:cat>
            <c:strRef>
              <c:f>'Sewer Graph'!$C$1:$M$1</c:f>
              <c:strCache>
                <c:ptCount val="11"/>
                <c:pt idx="0">
                  <c:v>FY18 </c:v>
                </c:pt>
                <c:pt idx="1">
                  <c:v>FY19</c:v>
                </c:pt>
                <c:pt idx="2">
                  <c:v>FY20</c:v>
                </c:pt>
                <c:pt idx="3">
                  <c:v>FY21</c:v>
                </c:pt>
                <c:pt idx="4">
                  <c:v>FY22</c:v>
                </c:pt>
                <c:pt idx="5">
                  <c:v>FY23</c:v>
                </c:pt>
                <c:pt idx="6">
                  <c:v>FY24</c:v>
                </c:pt>
                <c:pt idx="7">
                  <c:v>FY25</c:v>
                </c:pt>
                <c:pt idx="8">
                  <c:v>FY26</c:v>
                </c:pt>
                <c:pt idx="9">
                  <c:v>FY27</c:v>
                </c:pt>
                <c:pt idx="10">
                  <c:v>FY28</c:v>
                </c:pt>
              </c:strCache>
            </c:strRef>
          </c:cat>
          <c:val>
            <c:numRef>
              <c:f>'Sewer Graph'!$C$11:$M$11</c:f>
              <c:numCache>
                <c:formatCode>#,##0</c:formatCode>
                <c:ptCount val="11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225000</c:v>
                </c:pt>
                <c:pt idx="6">
                  <c:v>901315.78947368427</c:v>
                </c:pt>
                <c:pt idx="7">
                  <c:v>881578.94736842113</c:v>
                </c:pt>
                <c:pt idx="8">
                  <c:v>861842.10526315786</c:v>
                </c:pt>
                <c:pt idx="9">
                  <c:v>842105.26315789472</c:v>
                </c:pt>
                <c:pt idx="10">
                  <c:v>822368.42105263157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812-42AB-9168-C8D976210D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377867784"/>
        <c:axId val="377867000"/>
      </c:barChart>
      <c:lineChart>
        <c:grouping val="standard"/>
        <c:varyColors val="0"/>
        <c:ser>
          <c:idx val="5"/>
          <c:order val="5"/>
          <c:tx>
            <c:strRef>
              <c:f>'Sewer Graph'!$B$13</c:f>
              <c:strCache>
                <c:ptCount val="1"/>
                <c:pt idx="0">
                  <c:v>Revenue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val>
            <c:numRef>
              <c:f>'Sewer Graph'!$C$13:$N$13</c:f>
              <c:numCache>
                <c:formatCode>#,##0</c:formatCode>
                <c:ptCount val="12"/>
                <c:pt idx="0">
                  <c:v>4715973.2899999991</c:v>
                </c:pt>
                <c:pt idx="1">
                  <c:v>4941997.379999998</c:v>
                </c:pt>
                <c:pt idx="2">
                  <c:v>4842979.0131000001</c:v>
                </c:pt>
                <c:pt idx="3">
                  <c:v>4955510.3234930001</c:v>
                </c:pt>
                <c:pt idx="4">
                  <c:v>5071784.3249977902</c:v>
                </c:pt>
                <c:pt idx="5">
                  <c:v>5191556.2488477239</c:v>
                </c:pt>
                <c:pt idx="6">
                  <c:v>5314931.0327131562</c:v>
                </c:pt>
                <c:pt idx="7">
                  <c:v>5442340.1723945513</c:v>
                </c:pt>
                <c:pt idx="8">
                  <c:v>5573571.5862663882</c:v>
                </c:pt>
                <c:pt idx="9">
                  <c:v>5708739.9425543798</c:v>
                </c:pt>
                <c:pt idx="10">
                  <c:v>5847963.3495310117</c:v>
                </c:pt>
                <c:pt idx="11">
                  <c:v>5991363.458716942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812-42AB-9168-C8D976210D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7867784"/>
        <c:axId val="377867000"/>
      </c:lineChart>
      <c:catAx>
        <c:axId val="377867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867000"/>
        <c:crosses val="autoZero"/>
        <c:auto val="1"/>
        <c:lblAlgn val="ctr"/>
        <c:lblOffset val="100"/>
        <c:noMultiLvlLbl val="0"/>
      </c:catAx>
      <c:valAx>
        <c:axId val="377867000"/>
        <c:scaling>
          <c:orientation val="minMax"/>
          <c:max val="6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867784"/>
        <c:crosses val="autoZero"/>
        <c:crossBetween val="between"/>
        <c:minorUnit val="500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9876047668646155"/>
          <c:y val="0.2443751364120316"/>
          <c:w val="0.19070516185476816"/>
          <c:h val="0.639321682519352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0.48039</cdr:x>
      <cdr:y>0.45806</cdr:y>
    </cdr:from>
    <cdr:to>
      <cdr:x>0.59804</cdr:x>
      <cdr:y>0.54194</cdr:y>
    </cdr:to>
    <cdr:sp macro="" textlink="">
      <cdr:nvSpPr>
        <cdr:cNvPr id="2" name="Rounded Rectangular Callout 1"/>
        <cdr:cNvSpPr/>
      </cdr:nvSpPr>
      <cdr:spPr>
        <a:xfrm xmlns:a="http://schemas.openxmlformats.org/drawingml/2006/main">
          <a:off x="3733800" y="2513076"/>
          <a:ext cx="914400" cy="460248"/>
        </a:xfrm>
        <a:prstGeom xmlns:a="http://schemas.openxmlformats.org/drawingml/2006/main" prst="wedgeRoundRectCallout">
          <a:avLst>
            <a:gd name="adj1" fmla="val -43704"/>
            <a:gd name="adj2" fmla="val -160625"/>
            <a:gd name="adj3" fmla="val 16667"/>
          </a:avLst>
        </a:prstGeom>
        <a:solidFill xmlns:a="http://schemas.openxmlformats.org/drawingml/2006/main">
          <a:srgbClr val="FFFF00"/>
        </a:solidFill>
        <a:ln xmlns:a="http://schemas.openxmlformats.org/drawingml/2006/main" w="3175"/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dirty="0" smtClean="0"/>
            <a:t>$10.0 </a:t>
          </a:r>
          <a:r>
            <a:rPr lang="en-US" sz="1400" dirty="0" smtClean="0"/>
            <a:t>M Project</a:t>
          </a:r>
          <a:endParaRPr lang="en-US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14791D-6CBA-439A-B0EC-0D77B3F14E4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73163"/>
            <a:ext cx="422275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516438"/>
            <a:ext cx="5661025" cy="3694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3813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913813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EA942-4DEA-45CF-836A-8621ED878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12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EA942-4DEA-45CF-836A-8621ED8782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56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67DA-C158-4953-A8BF-E01F3664EBC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362-7B24-40E9-83B4-DBEA4E9EA92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67DA-C158-4953-A8BF-E01F3664EBC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362-7B24-40E9-83B4-DBEA4E9EA9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67DA-C158-4953-A8BF-E01F3664EBC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362-7B24-40E9-83B4-DBEA4E9EA9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67DA-C158-4953-A8BF-E01F3664EBC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362-7B24-40E9-83B4-DBEA4E9EA9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67DA-C158-4953-A8BF-E01F3664EBC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362-7B24-40E9-83B4-DBEA4E9EA92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67DA-C158-4953-A8BF-E01F3664EBC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362-7B24-40E9-83B4-DBEA4E9EA9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67DA-C158-4953-A8BF-E01F3664EBC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362-7B24-40E9-83B4-DBEA4E9EA9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67DA-C158-4953-A8BF-E01F3664EBC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362-7B24-40E9-83B4-DBEA4E9EA9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67DA-C158-4953-A8BF-E01F3664EBC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362-7B24-40E9-83B4-DBEA4E9EA9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67DA-C158-4953-A8BF-E01F3664EBC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362-7B24-40E9-83B4-DBEA4E9EA9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67DA-C158-4953-A8BF-E01F3664EBC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6895362-7B24-40E9-83B4-DBEA4E9EA92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1467DA-C158-4953-A8BF-E01F3664EBC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895362-7B24-40E9-83B4-DBEA4E9EA92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Webster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Water &amp; Sewer Departments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86746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Annual Rate Setting Meeting</a:t>
            </a:r>
            <a:endParaRPr lang="en-US" dirty="0" smtClean="0"/>
          </a:p>
          <a:p>
            <a:r>
              <a:rPr lang="en-US" dirty="0" smtClean="0"/>
              <a:t>June 8, 2020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Water &amp; Sewer Commission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30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51688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Water Dept. Future </a:t>
            </a:r>
            <a:r>
              <a:rPr lang="en-US" sz="3600" dirty="0" smtClean="0">
                <a:solidFill>
                  <a:schemeClr val="tx1"/>
                </a:solidFill>
              </a:rPr>
              <a:t>Improvements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0104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Project 1 – Upsize mains to 8-inch &amp; 12-inch</a:t>
            </a:r>
            <a:endParaRPr lang="en-US" dirty="0"/>
          </a:p>
          <a:p>
            <a:pPr lvl="1"/>
            <a:r>
              <a:rPr lang="en-US" dirty="0" smtClean="0"/>
              <a:t>Lincoln / Nelson / Whitcomb 	~$2.17M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Project </a:t>
            </a:r>
            <a:r>
              <a:rPr lang="en-US" dirty="0" smtClean="0"/>
              <a:t>2 </a:t>
            </a:r>
            <a:r>
              <a:rPr lang="en-US" dirty="0"/>
              <a:t>– </a:t>
            </a:r>
            <a:r>
              <a:rPr lang="en-US" dirty="0" smtClean="0"/>
              <a:t>New &amp; upsize </a:t>
            </a:r>
            <a:r>
              <a:rPr lang="en-US" dirty="0"/>
              <a:t>main to </a:t>
            </a:r>
            <a:r>
              <a:rPr lang="en-US" dirty="0" smtClean="0"/>
              <a:t>12-inch</a:t>
            </a:r>
            <a:endParaRPr lang="en-US" dirty="0"/>
          </a:p>
          <a:p>
            <a:pPr lvl="1"/>
            <a:r>
              <a:rPr lang="en-US" dirty="0"/>
              <a:t>Worcester / Old </a:t>
            </a:r>
            <a:r>
              <a:rPr lang="en-US" dirty="0" err="1" smtClean="0"/>
              <a:t>Worc</a:t>
            </a:r>
            <a:r>
              <a:rPr lang="en-US" dirty="0" smtClean="0"/>
              <a:t>. / Bigelow 	~$2.45M</a:t>
            </a:r>
          </a:p>
          <a:p>
            <a:pPr marL="393192" lvl="1" indent="0">
              <a:buNone/>
            </a:pPr>
            <a:endParaRPr lang="en-US" dirty="0"/>
          </a:p>
          <a:p>
            <a:r>
              <a:rPr lang="en-US" dirty="0"/>
              <a:t>Project </a:t>
            </a:r>
            <a:r>
              <a:rPr lang="en-US" dirty="0" smtClean="0"/>
              <a:t>3 </a:t>
            </a:r>
            <a:r>
              <a:rPr lang="en-US" dirty="0"/>
              <a:t>– </a:t>
            </a:r>
            <a:r>
              <a:rPr lang="en-US" dirty="0" smtClean="0"/>
              <a:t>Reline </a:t>
            </a:r>
            <a:r>
              <a:rPr lang="en-US" dirty="0"/>
              <a:t>&amp; </a:t>
            </a:r>
            <a:r>
              <a:rPr lang="en-US" dirty="0" smtClean="0"/>
              <a:t>upsize </a:t>
            </a:r>
            <a:r>
              <a:rPr lang="en-US" dirty="0"/>
              <a:t>main to 12-inch</a:t>
            </a:r>
          </a:p>
          <a:p>
            <a:pPr lvl="1"/>
            <a:r>
              <a:rPr lang="en-US" dirty="0" smtClean="0"/>
              <a:t>School Street				~$1.88M</a:t>
            </a:r>
            <a:endParaRPr lang="en-US" dirty="0"/>
          </a:p>
          <a:p>
            <a:pPr marL="393192" lvl="1" indent="0">
              <a:buNone/>
            </a:pPr>
            <a:endParaRPr lang="en-US" dirty="0" smtClean="0"/>
          </a:p>
          <a:p>
            <a:r>
              <a:rPr lang="en-US" dirty="0"/>
              <a:t>Project </a:t>
            </a:r>
            <a:r>
              <a:rPr lang="en-US" dirty="0" smtClean="0"/>
              <a:t>4 </a:t>
            </a:r>
            <a:r>
              <a:rPr lang="en-US" dirty="0"/>
              <a:t>– Reline &amp; upsize main to 12-inch</a:t>
            </a:r>
          </a:p>
          <a:p>
            <a:pPr lvl="1"/>
            <a:r>
              <a:rPr lang="en-US" dirty="0" smtClean="0"/>
              <a:t>Lake Street</a:t>
            </a:r>
            <a:r>
              <a:rPr lang="en-US" dirty="0"/>
              <a:t>				~$</a:t>
            </a:r>
            <a:r>
              <a:rPr lang="en-US" dirty="0" smtClean="0"/>
              <a:t>1.58M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4510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8265100"/>
              </p:ext>
            </p:extLst>
          </p:nvPr>
        </p:nvGraphicFramePr>
        <p:xfrm>
          <a:off x="533400" y="914400"/>
          <a:ext cx="84582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ounded Rectangular Callout 4"/>
          <p:cNvSpPr/>
          <p:nvPr/>
        </p:nvSpPr>
        <p:spPr>
          <a:xfrm>
            <a:off x="3581400" y="3318711"/>
            <a:ext cx="914400" cy="460248"/>
          </a:xfrm>
          <a:prstGeom prst="wedgeRoundRectCallout">
            <a:avLst>
              <a:gd name="adj1" fmla="val 56330"/>
              <a:gd name="adj2" fmla="val -166227"/>
              <a:gd name="adj3" fmla="val 16667"/>
            </a:avLst>
          </a:prstGeom>
          <a:solidFill>
            <a:srgbClr val="FFFF00"/>
          </a:solidFill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$</a:t>
            </a:r>
            <a:r>
              <a:rPr lang="en-US" sz="1400" dirty="0" smtClean="0"/>
              <a:t>2.5 </a:t>
            </a:r>
            <a:r>
              <a:rPr lang="en-US" sz="1400" dirty="0" smtClean="0"/>
              <a:t>M Project</a:t>
            </a:r>
            <a:endParaRPr lang="en-US" sz="14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2819400" y="2209800"/>
            <a:ext cx="914400" cy="460248"/>
          </a:xfrm>
          <a:prstGeom prst="wedgeRoundRectCallout">
            <a:avLst>
              <a:gd name="adj1" fmla="val 72458"/>
              <a:gd name="adj2" fmla="val 70160"/>
              <a:gd name="adj3" fmla="val 16667"/>
            </a:avLst>
          </a:prstGeom>
          <a:solidFill>
            <a:srgbClr val="FFFF00"/>
          </a:solidFill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/>
              <a:t>$</a:t>
            </a:r>
            <a:r>
              <a:rPr lang="en-US" sz="1400" dirty="0" smtClean="0"/>
              <a:t>2.0 </a:t>
            </a:r>
            <a:r>
              <a:rPr lang="en-US" sz="1400" dirty="0" smtClean="0"/>
              <a:t>M Project</a:t>
            </a:r>
            <a:endParaRPr lang="en-US" sz="14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5372100" y="3151231"/>
            <a:ext cx="914400" cy="460248"/>
          </a:xfrm>
          <a:prstGeom prst="wedgeRoundRectCallout">
            <a:avLst>
              <a:gd name="adj1" fmla="val -59121"/>
              <a:gd name="adj2" fmla="val -165114"/>
              <a:gd name="adj3" fmla="val 16667"/>
            </a:avLst>
          </a:prstGeom>
          <a:solidFill>
            <a:srgbClr val="FFFF00"/>
          </a:solidFill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/>
              <a:t>$</a:t>
            </a:r>
            <a:r>
              <a:rPr lang="en-US" sz="1400" dirty="0" smtClean="0"/>
              <a:t>2.0 </a:t>
            </a:r>
            <a:r>
              <a:rPr lang="en-US" sz="1400" dirty="0" smtClean="0"/>
              <a:t>M Project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43658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403256"/>
              </p:ext>
            </p:extLst>
          </p:nvPr>
        </p:nvGraphicFramePr>
        <p:xfrm>
          <a:off x="762000" y="838200"/>
          <a:ext cx="8001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1704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138544"/>
              </p:ext>
            </p:extLst>
          </p:nvPr>
        </p:nvGraphicFramePr>
        <p:xfrm>
          <a:off x="838200" y="1524000"/>
          <a:ext cx="7467601" cy="5029201"/>
        </p:xfrm>
        <a:graphic>
          <a:graphicData uri="http://schemas.openxmlformats.org/drawingml/2006/table">
            <a:tbl>
              <a:tblPr/>
              <a:tblGrid>
                <a:gridCol w="2822527">
                  <a:extLst>
                    <a:ext uri="{9D8B030D-6E8A-4147-A177-3AD203B41FA5}">
                      <a16:colId xmlns:a16="http://schemas.microsoft.com/office/drawing/2014/main" val="4219469534"/>
                    </a:ext>
                  </a:extLst>
                </a:gridCol>
                <a:gridCol w="1548358">
                  <a:extLst>
                    <a:ext uri="{9D8B030D-6E8A-4147-A177-3AD203B41FA5}">
                      <a16:colId xmlns:a16="http://schemas.microsoft.com/office/drawing/2014/main" val="136732105"/>
                    </a:ext>
                  </a:extLst>
                </a:gridCol>
                <a:gridCol w="1548358">
                  <a:extLst>
                    <a:ext uri="{9D8B030D-6E8A-4147-A177-3AD203B41FA5}">
                      <a16:colId xmlns:a16="http://schemas.microsoft.com/office/drawing/2014/main" val="4006557735"/>
                    </a:ext>
                  </a:extLst>
                </a:gridCol>
                <a:gridCol w="1548358">
                  <a:extLst>
                    <a:ext uri="{9D8B030D-6E8A-4147-A177-3AD203B41FA5}">
                      <a16:colId xmlns:a16="http://schemas.microsoft.com/office/drawing/2014/main" val="498806710"/>
                    </a:ext>
                  </a:extLst>
                </a:gridCol>
              </a:tblGrid>
              <a:tr h="5994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Service Description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Usage </a:t>
                      </a:r>
                      <a:b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(cu.ft)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Existing </a:t>
                      </a:r>
                      <a:b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FY20 Rate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</a:t>
                      </a:r>
                      <a:b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FY21 Rate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0996946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Water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0 - 500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$31.45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$32.39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371329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Water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501 - 1,000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$62.90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$64.79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443120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471147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Sewer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0 - 500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$43.42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$44.72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336842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Sewer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501 - 1,000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$86.83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$89.44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690809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Flat Rate - No Meter Sewer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$173.67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$178.88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978349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025567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Water Senior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0423511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Water - Sr. Discount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0 - 500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$25.16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$25.92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713928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Water - Sr. Discount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501 - 1,500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$50.32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$51.83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786878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754379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Sewer Senior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440905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Sewer - Sr. Discount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0 - 500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$34.73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$35.78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183480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Sewer - Sr. Discount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501 - 1,500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$69.47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$71.55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03421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Flat Rate - No Meter Sewer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$138.93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$143.10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005956"/>
                  </a:ext>
                </a:extLst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457200" y="838200"/>
            <a:ext cx="8229600" cy="55168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New FY21 Water &amp; Sewer Rates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2754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6544</TotalTime>
  <Words>189</Words>
  <Application>Microsoft Office PowerPoint</Application>
  <PresentationFormat>On-screen Show (4:3)</PresentationFormat>
  <Paragraphs>87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Constantia</vt:lpstr>
      <vt:lpstr>Wingdings 2</vt:lpstr>
      <vt:lpstr>Flow</vt:lpstr>
      <vt:lpstr>Webster  Water &amp; Sewer Departments</vt:lpstr>
      <vt:lpstr>Water Dept. Future Improvements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Water Super</dc:creator>
  <cp:lastModifiedBy>WaterSuper</cp:lastModifiedBy>
  <cp:revision>60</cp:revision>
  <cp:lastPrinted>2020-06-08T17:48:21Z</cp:lastPrinted>
  <dcterms:created xsi:type="dcterms:W3CDTF">2018-04-05T11:29:44Z</dcterms:created>
  <dcterms:modified xsi:type="dcterms:W3CDTF">2020-06-08T17:56:23Z</dcterms:modified>
</cp:coreProperties>
</file>