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87" r:id="rId2"/>
    <p:sldId id="284" r:id="rId3"/>
    <p:sldId id="285" r:id="rId4"/>
    <p:sldId id="289" r:id="rId5"/>
    <p:sldId id="290" r:id="rId6"/>
    <p:sldId id="283" r:id="rId7"/>
    <p:sldId id="286" r:id="rId8"/>
  </p:sldIdLst>
  <p:sldSz cx="9144000" cy="6858000" type="screen4x3"/>
  <p:notesSz cx="7077075" cy="9383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5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800" baseline="0" dirty="0" smtClean="0"/>
              <a:t> Water Budget 3</a:t>
            </a:r>
            <a:r>
              <a:rPr lang="en-US" sz="2800" baseline="0" dirty="0"/>
              <a:t>% Rate Increase </a:t>
            </a:r>
            <a:r>
              <a:rPr lang="en-US" sz="2800" baseline="0" dirty="0" smtClean="0"/>
              <a:t>FY22 </a:t>
            </a:r>
            <a:endParaRPr lang="en-US" sz="2800" baseline="0" dirty="0"/>
          </a:p>
          <a:p>
            <a:pPr>
              <a:defRPr/>
            </a:pPr>
            <a:r>
              <a:rPr lang="en-US" sz="2800" baseline="0" dirty="0"/>
              <a:t>3% Annual Increase Thereafter</a:t>
            </a:r>
          </a:p>
        </c:rich>
      </c:tx>
      <c:layout>
        <c:manualLayout>
          <c:xMode val="edge"/>
          <c:yMode val="edge"/>
          <c:x val="0.17261474072497696"/>
          <c:y val="7.849746521410853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421425362370246"/>
          <c:y val="0.19470208015042895"/>
          <c:w val="0.56877444373507369"/>
          <c:h val="0.62641336784956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'Water Graph'!$A$7</c:f>
              <c:strCache>
                <c:ptCount val="1"/>
                <c:pt idx="0">
                  <c:v>Operating Cost</c:v>
                </c:pt>
              </c:strCache>
            </c:strRef>
          </c:tx>
          <c:spPr>
            <a:solidFill>
              <a:srgbClr val="0F6FC6"/>
            </a:solidFill>
          </c:spPr>
          <c:invertIfNegative val="0"/>
          <c:cat>
            <c:strRef>
              <c:f>'Water Graph'!$B$1:$O$1</c:f>
              <c:strCache>
                <c:ptCount val="14"/>
                <c:pt idx="0">
                  <c:v>FY16</c:v>
                </c:pt>
                <c:pt idx="1">
                  <c:v>FY17</c:v>
                </c:pt>
                <c:pt idx="2">
                  <c:v>FY18 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  <c:pt idx="10">
                  <c:v>FY26</c:v>
                </c:pt>
                <c:pt idx="11">
                  <c:v>FY27</c:v>
                </c:pt>
                <c:pt idx="12">
                  <c:v>FY28</c:v>
                </c:pt>
                <c:pt idx="13">
                  <c:v>FY29</c:v>
                </c:pt>
              </c:strCache>
            </c:strRef>
          </c:cat>
          <c:val>
            <c:numRef>
              <c:f>'Water Graph'!$B$7:$O$7</c:f>
              <c:numCache>
                <c:formatCode>#,##0</c:formatCode>
                <c:ptCount val="14"/>
                <c:pt idx="0" formatCode="#,##0.00">
                  <c:v>497099.02999999991</c:v>
                </c:pt>
                <c:pt idx="1">
                  <c:v>492476.38000000012</c:v>
                </c:pt>
                <c:pt idx="2">
                  <c:v>585957.55999999994</c:v>
                </c:pt>
                <c:pt idx="3">
                  <c:v>348232.33</c:v>
                </c:pt>
                <c:pt idx="4">
                  <c:v>655100</c:v>
                </c:pt>
                <c:pt idx="5">
                  <c:v>626600</c:v>
                </c:pt>
                <c:pt idx="6">
                  <c:v>655100</c:v>
                </c:pt>
                <c:pt idx="7">
                  <c:v>655100</c:v>
                </c:pt>
                <c:pt idx="8">
                  <c:v>655100</c:v>
                </c:pt>
                <c:pt idx="9">
                  <c:v>655100</c:v>
                </c:pt>
                <c:pt idx="10">
                  <c:v>655100</c:v>
                </c:pt>
                <c:pt idx="11">
                  <c:v>655100</c:v>
                </c:pt>
                <c:pt idx="12">
                  <c:v>655100</c:v>
                </c:pt>
                <c:pt idx="13">
                  <c:v>655100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D-4B9F-87C1-CCC01A53C5C5}"/>
            </c:ext>
          </c:extLst>
        </c:ser>
        <c:ser>
          <c:idx val="1"/>
          <c:order val="1"/>
          <c:tx>
            <c:strRef>
              <c:f>'Water Graph'!$A$8</c:f>
              <c:strCache>
                <c:ptCount val="1"/>
                <c:pt idx="0">
                  <c:v>Salaries</c:v>
                </c:pt>
              </c:strCache>
            </c:strRef>
          </c:tx>
          <c:invertIfNegative val="0"/>
          <c:cat>
            <c:strRef>
              <c:f>'Water Graph'!$B$1:$O$1</c:f>
              <c:strCache>
                <c:ptCount val="14"/>
                <c:pt idx="0">
                  <c:v>FY16</c:v>
                </c:pt>
                <c:pt idx="1">
                  <c:v>FY17</c:v>
                </c:pt>
                <c:pt idx="2">
                  <c:v>FY18 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  <c:pt idx="10">
                  <c:v>FY26</c:v>
                </c:pt>
                <c:pt idx="11">
                  <c:v>FY27</c:v>
                </c:pt>
                <c:pt idx="12">
                  <c:v>FY28</c:v>
                </c:pt>
                <c:pt idx="13">
                  <c:v>FY29</c:v>
                </c:pt>
              </c:strCache>
            </c:strRef>
          </c:cat>
          <c:val>
            <c:numRef>
              <c:f>'Water Graph'!$B$8:$O$8</c:f>
              <c:numCache>
                <c:formatCode>#,##0</c:formatCode>
                <c:ptCount val="14"/>
                <c:pt idx="0" formatCode="#,##0.00">
                  <c:v>439301.94</c:v>
                </c:pt>
                <c:pt idx="1">
                  <c:v>408914.34</c:v>
                </c:pt>
                <c:pt idx="2">
                  <c:v>531266.29</c:v>
                </c:pt>
                <c:pt idx="3">
                  <c:v>569217.20000000007</c:v>
                </c:pt>
                <c:pt idx="4">
                  <c:v>619785.61</c:v>
                </c:pt>
                <c:pt idx="5">
                  <c:v>543490.6</c:v>
                </c:pt>
                <c:pt idx="6">
                  <c:v>574115.37199999997</c:v>
                </c:pt>
                <c:pt idx="7">
                  <c:v>584291.67944000009</c:v>
                </c:pt>
                <c:pt idx="8">
                  <c:v>594671.51302880002</c:v>
                </c:pt>
                <c:pt idx="9">
                  <c:v>605258.9432893761</c:v>
                </c:pt>
                <c:pt idx="10">
                  <c:v>616058.12215516355</c:v>
                </c:pt>
                <c:pt idx="11">
                  <c:v>627073.28459826682</c:v>
                </c:pt>
                <c:pt idx="12">
                  <c:v>638308.75029023213</c:v>
                </c:pt>
                <c:pt idx="13">
                  <c:v>649768.92529603676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CD-4B9F-87C1-CCC01A53C5C5}"/>
            </c:ext>
          </c:extLst>
        </c:ser>
        <c:ser>
          <c:idx val="2"/>
          <c:order val="2"/>
          <c:tx>
            <c:strRef>
              <c:f>'Water Graph'!$A$9</c:f>
              <c:strCache>
                <c:ptCount val="1"/>
                <c:pt idx="0">
                  <c:v>Capital fund</c:v>
                </c:pt>
              </c:strCache>
            </c:strRef>
          </c:tx>
          <c:invertIfNegative val="0"/>
          <c:cat>
            <c:strRef>
              <c:f>'Water Graph'!$B$1:$O$1</c:f>
              <c:strCache>
                <c:ptCount val="14"/>
                <c:pt idx="0">
                  <c:v>FY16</c:v>
                </c:pt>
                <c:pt idx="1">
                  <c:v>FY17</c:v>
                </c:pt>
                <c:pt idx="2">
                  <c:v>FY18 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  <c:pt idx="10">
                  <c:v>FY26</c:v>
                </c:pt>
                <c:pt idx="11">
                  <c:v>FY27</c:v>
                </c:pt>
                <c:pt idx="12">
                  <c:v>FY28</c:v>
                </c:pt>
                <c:pt idx="13">
                  <c:v>FY29</c:v>
                </c:pt>
              </c:strCache>
            </c:strRef>
          </c:cat>
          <c:val>
            <c:numRef>
              <c:f>'Water Graph'!$B$9:$O$9</c:f>
              <c:numCache>
                <c:formatCode>#,##0</c:formatCode>
                <c:ptCount val="14"/>
                <c:pt idx="0">
                  <c:v>202341.16</c:v>
                </c:pt>
                <c:pt idx="1">
                  <c:v>213174.66999999998</c:v>
                </c:pt>
                <c:pt idx="2">
                  <c:v>155473.81</c:v>
                </c:pt>
                <c:pt idx="3">
                  <c:v>36300.81</c:v>
                </c:pt>
                <c:pt idx="4">
                  <c:v>188000</c:v>
                </c:pt>
                <c:pt idx="5">
                  <c:v>153000</c:v>
                </c:pt>
                <c:pt idx="6">
                  <c:v>188000</c:v>
                </c:pt>
                <c:pt idx="7">
                  <c:v>188000</c:v>
                </c:pt>
                <c:pt idx="8">
                  <c:v>188000</c:v>
                </c:pt>
                <c:pt idx="9">
                  <c:v>188000</c:v>
                </c:pt>
                <c:pt idx="10">
                  <c:v>188000</c:v>
                </c:pt>
                <c:pt idx="11">
                  <c:v>188000</c:v>
                </c:pt>
                <c:pt idx="12">
                  <c:v>188000</c:v>
                </c:pt>
                <c:pt idx="13">
                  <c:v>188000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CD-4B9F-87C1-CCC01A53C5C5}"/>
            </c:ext>
          </c:extLst>
        </c:ser>
        <c:ser>
          <c:idx val="3"/>
          <c:order val="3"/>
          <c:tx>
            <c:strRef>
              <c:f>'Water Graph'!$A$10</c:f>
              <c:strCache>
                <c:ptCount val="1"/>
                <c:pt idx="0">
                  <c:v>Indirect</c:v>
                </c:pt>
              </c:strCache>
            </c:strRef>
          </c:tx>
          <c:invertIfNegative val="0"/>
          <c:cat>
            <c:strRef>
              <c:f>'Water Graph'!$B$1:$O$1</c:f>
              <c:strCache>
                <c:ptCount val="14"/>
                <c:pt idx="0">
                  <c:v>FY16</c:v>
                </c:pt>
                <c:pt idx="1">
                  <c:v>FY17</c:v>
                </c:pt>
                <c:pt idx="2">
                  <c:v>FY18 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  <c:pt idx="10">
                  <c:v>FY26</c:v>
                </c:pt>
                <c:pt idx="11">
                  <c:v>FY27</c:v>
                </c:pt>
                <c:pt idx="12">
                  <c:v>FY28</c:v>
                </c:pt>
                <c:pt idx="13">
                  <c:v>FY29</c:v>
                </c:pt>
              </c:strCache>
            </c:strRef>
          </c:cat>
          <c:val>
            <c:numRef>
              <c:f>'Water Graph'!$B$10:$O$10</c:f>
              <c:numCache>
                <c:formatCode>_(* #,##0.00_);_(* \(#,##0.00\);_(* "-"??_);_(@_)</c:formatCode>
                <c:ptCount val="14"/>
                <c:pt idx="0">
                  <c:v>226738</c:v>
                </c:pt>
                <c:pt idx="1">
                  <c:v>250945</c:v>
                </c:pt>
                <c:pt idx="2">
                  <c:v>258473</c:v>
                </c:pt>
                <c:pt idx="3">
                  <c:v>267848</c:v>
                </c:pt>
                <c:pt idx="4">
                  <c:v>361383</c:v>
                </c:pt>
                <c:pt idx="5">
                  <c:v>416029</c:v>
                </c:pt>
                <c:pt idx="6">
                  <c:v>424349.58</c:v>
                </c:pt>
                <c:pt idx="7">
                  <c:v>432836.57160000002</c:v>
                </c:pt>
                <c:pt idx="8">
                  <c:v>441493.30303200003</c:v>
                </c:pt>
                <c:pt idx="9">
                  <c:v>450323.16909264005</c:v>
                </c:pt>
                <c:pt idx="10">
                  <c:v>459329.63247449283</c:v>
                </c:pt>
                <c:pt idx="11">
                  <c:v>468516.2251239827</c:v>
                </c:pt>
                <c:pt idx="12">
                  <c:v>477886.54962646234</c:v>
                </c:pt>
                <c:pt idx="13">
                  <c:v>487444.28061899159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CD-4B9F-87C1-CCC01A53C5C5}"/>
            </c:ext>
          </c:extLst>
        </c:ser>
        <c:ser>
          <c:idx val="5"/>
          <c:order val="4"/>
          <c:tx>
            <c:strRef>
              <c:f>'Water Graph'!$A$13</c:f>
              <c:strCache>
                <c:ptCount val="1"/>
                <c:pt idx="0">
                  <c:v>Existing Debt</c:v>
                </c:pt>
              </c:strCache>
            </c:strRef>
          </c:tx>
          <c:invertIfNegative val="0"/>
          <c:cat>
            <c:strRef>
              <c:f>'Water Graph'!$B$1:$O$1</c:f>
              <c:strCache>
                <c:ptCount val="14"/>
                <c:pt idx="0">
                  <c:v>FY16</c:v>
                </c:pt>
                <c:pt idx="1">
                  <c:v>FY17</c:v>
                </c:pt>
                <c:pt idx="2">
                  <c:v>FY18 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  <c:pt idx="10">
                  <c:v>FY26</c:v>
                </c:pt>
                <c:pt idx="11">
                  <c:v>FY27</c:v>
                </c:pt>
                <c:pt idx="12">
                  <c:v>FY28</c:v>
                </c:pt>
                <c:pt idx="13">
                  <c:v>FY29</c:v>
                </c:pt>
              </c:strCache>
            </c:strRef>
          </c:cat>
          <c:val>
            <c:numRef>
              <c:f>'Water Graph'!$B$13:$O$13</c:f>
              <c:numCache>
                <c:formatCode>#,##0</c:formatCode>
                <c:ptCount val="14"/>
                <c:pt idx="0">
                  <c:v>949389.6</c:v>
                </c:pt>
                <c:pt idx="1">
                  <c:v>911945.86</c:v>
                </c:pt>
                <c:pt idx="2">
                  <c:v>892726.5</c:v>
                </c:pt>
                <c:pt idx="3">
                  <c:v>710482.14</c:v>
                </c:pt>
                <c:pt idx="4">
                  <c:v>830846.5774999999</c:v>
                </c:pt>
                <c:pt idx="5">
                  <c:v>1262868.46</c:v>
                </c:pt>
                <c:pt idx="6">
                  <c:v>1182818.9499999997</c:v>
                </c:pt>
                <c:pt idx="7">
                  <c:v>1173682.18</c:v>
                </c:pt>
                <c:pt idx="8">
                  <c:v>1159848.6199999999</c:v>
                </c:pt>
                <c:pt idx="9">
                  <c:v>1146171.44</c:v>
                </c:pt>
                <c:pt idx="10">
                  <c:v>1075188.18</c:v>
                </c:pt>
                <c:pt idx="11">
                  <c:v>1064544.42</c:v>
                </c:pt>
                <c:pt idx="12">
                  <c:v>893894.84000000008</c:v>
                </c:pt>
                <c:pt idx="13">
                  <c:v>838982.92999999993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CD-4B9F-87C1-CCC01A53C5C5}"/>
            </c:ext>
          </c:extLst>
        </c:ser>
        <c:ser>
          <c:idx val="6"/>
          <c:order val="5"/>
          <c:tx>
            <c:strRef>
              <c:f>'Water Graph'!$A$14</c:f>
              <c:strCache>
                <c:ptCount val="1"/>
                <c:pt idx="0">
                  <c:v>Future Debt</c:v>
                </c:pt>
              </c:strCache>
            </c:strRef>
          </c:tx>
          <c:spPr>
            <a:solidFill>
              <a:srgbClr val="0F6FC6">
                <a:lumMod val="40000"/>
                <a:lumOff val="60000"/>
              </a:srgbClr>
            </a:solidFill>
          </c:spPr>
          <c:invertIfNegative val="0"/>
          <c:cat>
            <c:strRef>
              <c:f>'Water Graph'!$B$1:$O$1</c:f>
              <c:strCache>
                <c:ptCount val="14"/>
                <c:pt idx="0">
                  <c:v>FY16</c:v>
                </c:pt>
                <c:pt idx="1">
                  <c:v>FY17</c:v>
                </c:pt>
                <c:pt idx="2">
                  <c:v>FY18 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  <c:pt idx="10">
                  <c:v>FY26</c:v>
                </c:pt>
                <c:pt idx="11">
                  <c:v>FY27</c:v>
                </c:pt>
                <c:pt idx="12">
                  <c:v>FY28</c:v>
                </c:pt>
                <c:pt idx="13">
                  <c:v>FY29</c:v>
                </c:pt>
              </c:strCache>
            </c:strRef>
          </c:cat>
          <c:val>
            <c:numRef>
              <c:f>'Water Graph'!$B$14:$O$14</c:f>
              <c:numCache>
                <c:formatCode>General</c:formatCode>
                <c:ptCount val="14"/>
                <c:pt idx="2" formatCode="#,##0">
                  <c:v>0</c:v>
                </c:pt>
                <c:pt idx="3" formatCode="#,##0">
                  <c:v>0</c:v>
                </c:pt>
                <c:pt idx="4" formatCode="#,##0">
                  <c:v>0</c:v>
                </c:pt>
                <c:pt idx="5" formatCode="#,##0">
                  <c:v>45000</c:v>
                </c:pt>
                <c:pt idx="6" formatCode="#,##0">
                  <c:v>180263.15789473685</c:v>
                </c:pt>
                <c:pt idx="7" formatCode="#,##0">
                  <c:v>221315.78947368421</c:v>
                </c:pt>
                <c:pt idx="8" formatCode="#,##0">
                  <c:v>352631.57894736843</c:v>
                </c:pt>
                <c:pt idx="9" formatCode="#,##0">
                  <c:v>389736.84210526315</c:v>
                </c:pt>
                <c:pt idx="10" formatCode="#,##0">
                  <c:v>517105.26315789472</c:v>
                </c:pt>
                <c:pt idx="11" formatCode="#,##0">
                  <c:v>550263.15789473685</c:v>
                </c:pt>
                <c:pt idx="12" formatCode="#,##0">
                  <c:v>673684.21052631573</c:v>
                </c:pt>
                <c:pt idx="13" formatCode="#,##0">
                  <c:v>657894.73684210517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CD-4B9F-87C1-CCC01A53C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7865824"/>
        <c:axId val="377866608"/>
      </c:barChart>
      <c:lineChart>
        <c:grouping val="standard"/>
        <c:varyColors val="0"/>
        <c:ser>
          <c:idx val="9"/>
          <c:order val="6"/>
          <c:tx>
            <c:strRef>
              <c:f>'Water Graph'!$A$16</c:f>
              <c:strCache>
                <c:ptCount val="1"/>
                <c:pt idx="0">
                  <c:v>Revenue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'Water Graph'!$B$1:$J$1</c:f>
              <c:strCache>
                <c:ptCount val="9"/>
                <c:pt idx="0">
                  <c:v>FY16</c:v>
                </c:pt>
                <c:pt idx="1">
                  <c:v>FY17</c:v>
                </c:pt>
                <c:pt idx="2">
                  <c:v>FY18 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</c:strCache>
            </c:strRef>
          </c:cat>
          <c:val>
            <c:numRef>
              <c:f>'Water Graph'!$B$16:$O$16</c:f>
              <c:numCache>
                <c:formatCode>#,##0</c:formatCode>
                <c:ptCount val="14"/>
                <c:pt idx="0">
                  <c:v>2339120.0299999993</c:v>
                </c:pt>
                <c:pt idx="1">
                  <c:v>2439125.58</c:v>
                </c:pt>
                <c:pt idx="2">
                  <c:v>2496168.65</c:v>
                </c:pt>
                <c:pt idx="3">
                  <c:v>2925875.9899999998</c:v>
                </c:pt>
                <c:pt idx="4">
                  <c:v>3026019.429682727</c:v>
                </c:pt>
                <c:pt idx="5">
                  <c:v>3106664.0125732087</c:v>
                </c:pt>
                <c:pt idx="6">
                  <c:v>3188388.9329504049</c:v>
                </c:pt>
                <c:pt idx="7">
                  <c:v>3272565.6009389176</c:v>
                </c:pt>
                <c:pt idx="8">
                  <c:v>3359267.5689670849</c:v>
                </c:pt>
                <c:pt idx="9">
                  <c:v>3448570.596036098</c:v>
                </c:pt>
                <c:pt idx="10">
                  <c:v>3509892.0079568196</c:v>
                </c:pt>
                <c:pt idx="11">
                  <c:v>3572439.8481159569</c:v>
                </c:pt>
                <c:pt idx="12">
                  <c:v>3636238.6450782758</c:v>
                </c:pt>
                <c:pt idx="13">
                  <c:v>3701313.4179798407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4CD-4B9F-87C1-CCC01A53C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865824"/>
        <c:axId val="377866608"/>
      </c:lineChart>
      <c:catAx>
        <c:axId val="37786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7866608"/>
        <c:crosses val="autoZero"/>
        <c:auto val="1"/>
        <c:lblAlgn val="ctr"/>
        <c:lblOffset val="100"/>
        <c:noMultiLvlLbl val="0"/>
      </c:catAx>
      <c:valAx>
        <c:axId val="377866608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7865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256394352575082"/>
          <c:y val="0.18687053653177074"/>
          <c:w val="0.23283404229643709"/>
          <c:h val="0.7385601519959258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baseline="0" dirty="0">
                <a:solidFill>
                  <a:schemeClr val="tx1"/>
                </a:solidFill>
                <a:effectLst/>
              </a:rPr>
              <a:t>Sewer Budget 3% Rate Increase </a:t>
            </a:r>
            <a:r>
              <a:rPr lang="en-US" sz="2800" b="1" i="0" baseline="0" dirty="0" smtClean="0">
                <a:solidFill>
                  <a:schemeClr val="tx1"/>
                </a:solidFill>
                <a:effectLst/>
              </a:rPr>
              <a:t>FY22</a:t>
            </a:r>
            <a:endParaRPr lang="en-US" sz="2800" dirty="0">
              <a:solidFill>
                <a:schemeClr val="tx1"/>
              </a:solidFill>
              <a:effectLst/>
            </a:endParaRPr>
          </a:p>
          <a:p>
            <a:pPr>
              <a:defRPr sz="2800"/>
            </a:pPr>
            <a:r>
              <a:rPr lang="en-US" sz="2800" b="1" i="0" baseline="0" dirty="0">
                <a:solidFill>
                  <a:schemeClr val="tx1"/>
                </a:solidFill>
                <a:effectLst/>
              </a:rPr>
              <a:t>3% Annual Increase Thereafter</a:t>
            </a:r>
            <a:endParaRPr lang="en-US" sz="28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15198569992128E-2"/>
          <c:y val="0.24116295331585078"/>
          <c:w val="0.6926374405901965"/>
          <c:h val="0.631254157773310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'Sewer Graph'!$B$6</c:f>
              <c:strCache>
                <c:ptCount val="1"/>
                <c:pt idx="0">
                  <c:v>Salaries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'Sewer Graph'!$C$1:$M$1</c:f>
              <c:strCache>
                <c:ptCount val="11"/>
                <c:pt idx="0">
                  <c:v>FY18 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FY23</c:v>
                </c:pt>
                <c:pt idx="6">
                  <c:v>FY24</c:v>
                </c:pt>
                <c:pt idx="7">
                  <c:v>FY25</c:v>
                </c:pt>
                <c:pt idx="8">
                  <c:v>FY26</c:v>
                </c:pt>
                <c:pt idx="9">
                  <c:v>FY27</c:v>
                </c:pt>
                <c:pt idx="10">
                  <c:v>FY28</c:v>
                </c:pt>
              </c:strCache>
            </c:strRef>
          </c:cat>
          <c:val>
            <c:numRef>
              <c:f>'Sewer Graph'!$C$6:$M$6</c:f>
              <c:numCache>
                <c:formatCode>#,##0</c:formatCode>
                <c:ptCount val="11"/>
                <c:pt idx="0">
                  <c:v>964193.29</c:v>
                </c:pt>
                <c:pt idx="1">
                  <c:v>965757.2</c:v>
                </c:pt>
                <c:pt idx="2">
                  <c:v>864408</c:v>
                </c:pt>
                <c:pt idx="3">
                  <c:v>954491.49</c:v>
                </c:pt>
                <c:pt idx="4">
                  <c:v>953561.31980000006</c:v>
                </c:pt>
                <c:pt idx="5">
                  <c:v>953070.94659600011</c:v>
                </c:pt>
                <c:pt idx="6">
                  <c:v>970962.36552792031</c:v>
                </c:pt>
                <c:pt idx="7">
                  <c:v>989211.61283847853</c:v>
                </c:pt>
                <c:pt idx="8">
                  <c:v>1007825.8450952481</c:v>
                </c:pt>
                <c:pt idx="9">
                  <c:v>1026812.3619971528</c:v>
                </c:pt>
                <c:pt idx="10">
                  <c:v>1046178.6092370962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E-4F5E-90D4-15DA94EB870A}"/>
            </c:ext>
          </c:extLst>
        </c:ser>
        <c:ser>
          <c:idx val="1"/>
          <c:order val="1"/>
          <c:tx>
            <c:strRef>
              <c:f>'Sewer Graph'!$B$7</c:f>
              <c:strCache>
                <c:ptCount val="1"/>
                <c:pt idx="0">
                  <c:v>Expenses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'Sewer Graph'!$C$1:$M$1</c:f>
              <c:strCache>
                <c:ptCount val="11"/>
                <c:pt idx="0">
                  <c:v>FY18 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FY23</c:v>
                </c:pt>
                <c:pt idx="6">
                  <c:v>FY24</c:v>
                </c:pt>
                <c:pt idx="7">
                  <c:v>FY25</c:v>
                </c:pt>
                <c:pt idx="8">
                  <c:v>FY26</c:v>
                </c:pt>
                <c:pt idx="9">
                  <c:v>FY27</c:v>
                </c:pt>
                <c:pt idx="10">
                  <c:v>FY28</c:v>
                </c:pt>
              </c:strCache>
            </c:strRef>
          </c:cat>
          <c:val>
            <c:numRef>
              <c:f>'Sewer Graph'!$C$7:$M$7</c:f>
              <c:numCache>
                <c:formatCode>#,##0</c:formatCode>
                <c:ptCount val="11"/>
                <c:pt idx="0">
                  <c:v>1286628.1199999999</c:v>
                </c:pt>
                <c:pt idx="1">
                  <c:v>1541279.44</c:v>
                </c:pt>
                <c:pt idx="2">
                  <c:v>1390826.45</c:v>
                </c:pt>
                <c:pt idx="3">
                  <c:v>1404600</c:v>
                </c:pt>
                <c:pt idx="4">
                  <c:v>1416100</c:v>
                </c:pt>
                <c:pt idx="5">
                  <c:v>1430914</c:v>
                </c:pt>
                <c:pt idx="6">
                  <c:v>1446019.28</c:v>
                </c:pt>
                <c:pt idx="7">
                  <c:v>1461421.6155999999</c:v>
                </c:pt>
                <c:pt idx="8">
                  <c:v>1477126.8974120002</c:v>
                </c:pt>
                <c:pt idx="9">
                  <c:v>1493141.1333552401</c:v>
                </c:pt>
                <c:pt idx="10">
                  <c:v>1182095.0357172498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AE-4F5E-90D4-15DA94EB870A}"/>
            </c:ext>
          </c:extLst>
        </c:ser>
        <c:ser>
          <c:idx val="2"/>
          <c:order val="2"/>
          <c:tx>
            <c:strRef>
              <c:f>'Sewer Graph'!$B$8</c:f>
              <c:strCache>
                <c:ptCount val="1"/>
                <c:pt idx="0">
                  <c:v>Capital Fund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'Sewer Graph'!$C$1:$M$1</c:f>
              <c:strCache>
                <c:ptCount val="11"/>
                <c:pt idx="0">
                  <c:v>FY18 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FY23</c:v>
                </c:pt>
                <c:pt idx="6">
                  <c:v>FY24</c:v>
                </c:pt>
                <c:pt idx="7">
                  <c:v>FY25</c:v>
                </c:pt>
                <c:pt idx="8">
                  <c:v>FY26</c:v>
                </c:pt>
                <c:pt idx="9">
                  <c:v>FY27</c:v>
                </c:pt>
                <c:pt idx="10">
                  <c:v>FY28</c:v>
                </c:pt>
              </c:strCache>
            </c:strRef>
          </c:cat>
          <c:val>
            <c:numRef>
              <c:f>'Sewer Graph'!$C$8:$M$8</c:f>
              <c:numCache>
                <c:formatCode>#,##0</c:formatCode>
                <c:ptCount val="11"/>
                <c:pt idx="0">
                  <c:v>101743.29</c:v>
                </c:pt>
                <c:pt idx="1">
                  <c:v>200000</c:v>
                </c:pt>
                <c:pt idx="2">
                  <c:v>200000</c:v>
                </c:pt>
                <c:pt idx="3">
                  <c:v>210000</c:v>
                </c:pt>
                <c:pt idx="4">
                  <c:v>221000</c:v>
                </c:pt>
                <c:pt idx="5">
                  <c:v>232050</c:v>
                </c:pt>
                <c:pt idx="6">
                  <c:v>243652.5</c:v>
                </c:pt>
                <c:pt idx="7">
                  <c:v>255835.125</c:v>
                </c:pt>
                <c:pt idx="8">
                  <c:v>268626.88125000003</c:v>
                </c:pt>
                <c:pt idx="9">
                  <c:v>282058.22531250003</c:v>
                </c:pt>
                <c:pt idx="10">
                  <c:v>296161.13657812506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AE-4F5E-90D4-15DA94EB870A}"/>
            </c:ext>
          </c:extLst>
        </c:ser>
        <c:ser>
          <c:idx val="3"/>
          <c:order val="3"/>
          <c:tx>
            <c:strRef>
              <c:f>'Sewer Graph'!$B$9</c:f>
              <c:strCache>
                <c:ptCount val="1"/>
                <c:pt idx="0">
                  <c:v>Indirect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'Sewer Graph'!$C$1:$M$1</c:f>
              <c:strCache>
                <c:ptCount val="11"/>
                <c:pt idx="0">
                  <c:v>FY18 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FY23</c:v>
                </c:pt>
                <c:pt idx="6">
                  <c:v>FY24</c:v>
                </c:pt>
                <c:pt idx="7">
                  <c:v>FY25</c:v>
                </c:pt>
                <c:pt idx="8">
                  <c:v>FY26</c:v>
                </c:pt>
                <c:pt idx="9">
                  <c:v>FY27</c:v>
                </c:pt>
                <c:pt idx="10">
                  <c:v>FY28</c:v>
                </c:pt>
              </c:strCache>
            </c:strRef>
          </c:cat>
          <c:val>
            <c:numRef>
              <c:f>'Sewer Graph'!$C$9:$M$9</c:f>
              <c:numCache>
                <c:formatCode>#,##0</c:formatCode>
                <c:ptCount val="11"/>
                <c:pt idx="0">
                  <c:v>514522</c:v>
                </c:pt>
                <c:pt idx="1">
                  <c:v>494690</c:v>
                </c:pt>
                <c:pt idx="2">
                  <c:v>647018</c:v>
                </c:pt>
                <c:pt idx="3">
                  <c:v>735245</c:v>
                </c:pt>
                <c:pt idx="4">
                  <c:v>751946</c:v>
                </c:pt>
                <c:pt idx="5">
                  <c:v>759465.46</c:v>
                </c:pt>
                <c:pt idx="6">
                  <c:v>767060.11459999997</c:v>
                </c:pt>
                <c:pt idx="7">
                  <c:v>774730.71574599994</c:v>
                </c:pt>
                <c:pt idx="8">
                  <c:v>782478.02290345996</c:v>
                </c:pt>
                <c:pt idx="9">
                  <c:v>790302.80313249456</c:v>
                </c:pt>
                <c:pt idx="10">
                  <c:v>798205.83116381953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AE-4F5E-90D4-15DA94EB870A}"/>
            </c:ext>
          </c:extLst>
        </c:ser>
        <c:ser>
          <c:idx val="4"/>
          <c:order val="4"/>
          <c:tx>
            <c:strRef>
              <c:f>'Sewer Graph'!$B$10</c:f>
              <c:strCache>
                <c:ptCount val="1"/>
                <c:pt idx="0">
                  <c:v>Existing Debt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'Sewer Graph'!$C$1:$M$1</c:f>
              <c:strCache>
                <c:ptCount val="11"/>
                <c:pt idx="0">
                  <c:v>FY18 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FY23</c:v>
                </c:pt>
                <c:pt idx="6">
                  <c:v>FY24</c:v>
                </c:pt>
                <c:pt idx="7">
                  <c:v>FY25</c:v>
                </c:pt>
                <c:pt idx="8">
                  <c:v>FY26</c:v>
                </c:pt>
                <c:pt idx="9">
                  <c:v>FY27</c:v>
                </c:pt>
                <c:pt idx="10">
                  <c:v>FY28</c:v>
                </c:pt>
              </c:strCache>
            </c:strRef>
          </c:cat>
          <c:val>
            <c:numRef>
              <c:f>'Sewer Graph'!$C$10:$M$10</c:f>
              <c:numCache>
                <c:formatCode>#,##0</c:formatCode>
                <c:ptCount val="11"/>
                <c:pt idx="0">
                  <c:v>1264010.4500000002</c:v>
                </c:pt>
                <c:pt idx="1">
                  <c:v>1373252.9800000002</c:v>
                </c:pt>
                <c:pt idx="2">
                  <c:v>1399992.8900000001</c:v>
                </c:pt>
                <c:pt idx="3">
                  <c:v>1111021.44</c:v>
                </c:pt>
                <c:pt idx="4">
                  <c:v>898518.85</c:v>
                </c:pt>
                <c:pt idx="5">
                  <c:v>883368.76000000013</c:v>
                </c:pt>
                <c:pt idx="6">
                  <c:v>877047.45</c:v>
                </c:pt>
                <c:pt idx="7">
                  <c:v>870812.28</c:v>
                </c:pt>
                <c:pt idx="8">
                  <c:v>864580.01000000013</c:v>
                </c:pt>
                <c:pt idx="9">
                  <c:v>858352.62000000011</c:v>
                </c:pt>
                <c:pt idx="10">
                  <c:v>757128.87000000011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AE-4F5E-90D4-15DA94EB870A}"/>
            </c:ext>
          </c:extLst>
        </c:ser>
        <c:ser>
          <c:idx val="6"/>
          <c:order val="6"/>
          <c:tx>
            <c:strRef>
              <c:f>'Sewer Graph'!$B$11</c:f>
              <c:strCache>
                <c:ptCount val="1"/>
                <c:pt idx="0">
                  <c:v>Future Debt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'Sewer Graph'!$C$1:$M$1</c:f>
              <c:strCache>
                <c:ptCount val="11"/>
                <c:pt idx="0">
                  <c:v>FY18 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FY23</c:v>
                </c:pt>
                <c:pt idx="6">
                  <c:v>FY24</c:v>
                </c:pt>
                <c:pt idx="7">
                  <c:v>FY25</c:v>
                </c:pt>
                <c:pt idx="8">
                  <c:v>FY26</c:v>
                </c:pt>
                <c:pt idx="9">
                  <c:v>FY27</c:v>
                </c:pt>
                <c:pt idx="10">
                  <c:v>FY28</c:v>
                </c:pt>
              </c:strCache>
            </c:strRef>
          </c:cat>
          <c:val>
            <c:numRef>
              <c:f>'Sewer Graph'!$C$11:$M$11</c:f>
              <c:numCache>
                <c:formatCode>#,##0</c:formatCode>
                <c:ptCount val="1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76500</c:v>
                </c:pt>
                <c:pt idx="6">
                  <c:v>361572.36842105258</c:v>
                </c:pt>
                <c:pt idx="7">
                  <c:v>561059.21052631573</c:v>
                </c:pt>
                <c:pt idx="8">
                  <c:v>720750</c:v>
                </c:pt>
                <c:pt idx="9">
                  <c:v>854440.78947368416</c:v>
                </c:pt>
                <c:pt idx="10">
                  <c:v>835000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AE-4F5E-90D4-15DA94EB8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77867784"/>
        <c:axId val="377867000"/>
      </c:barChart>
      <c:lineChart>
        <c:grouping val="standard"/>
        <c:varyColors val="0"/>
        <c:ser>
          <c:idx val="5"/>
          <c:order val="5"/>
          <c:tx>
            <c:strRef>
              <c:f>'Sewer Graph'!$B$13</c:f>
              <c:strCache>
                <c:ptCount val="1"/>
                <c:pt idx="0">
                  <c:v>Revenue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'Sewer Graph'!$C$13:$N$13</c:f>
              <c:numCache>
                <c:formatCode>#,##0</c:formatCode>
                <c:ptCount val="12"/>
                <c:pt idx="0">
                  <c:v>4715973.2899999991</c:v>
                </c:pt>
                <c:pt idx="1">
                  <c:v>4941997.379999998</c:v>
                </c:pt>
                <c:pt idx="2">
                  <c:v>4599809.7299999995</c:v>
                </c:pt>
                <c:pt idx="3">
                  <c:v>4742405.3803000003</c:v>
                </c:pt>
                <c:pt idx="4">
                  <c:v>4852286.2335090004</c:v>
                </c:pt>
                <c:pt idx="5">
                  <c:v>4965473.2146142703</c:v>
                </c:pt>
                <c:pt idx="6">
                  <c:v>5082065.5074526984</c:v>
                </c:pt>
                <c:pt idx="7">
                  <c:v>5202488.6813762793</c:v>
                </c:pt>
                <c:pt idx="8">
                  <c:v>5326524.5505175674</c:v>
                </c:pt>
                <c:pt idx="9">
                  <c:v>5454281.4957330944</c:v>
                </c:pt>
                <c:pt idx="10">
                  <c:v>5585871.1493050875</c:v>
                </c:pt>
                <c:pt idx="11">
                  <c:v>5721408.4924842399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AAE-4F5E-90D4-15DA94EB8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867784"/>
        <c:axId val="377867000"/>
      </c:lineChart>
      <c:catAx>
        <c:axId val="37786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867000"/>
        <c:crosses val="autoZero"/>
        <c:auto val="1"/>
        <c:lblAlgn val="ctr"/>
        <c:lblOffset val="100"/>
        <c:noMultiLvlLbl val="0"/>
      </c:catAx>
      <c:valAx>
        <c:axId val="377867000"/>
        <c:scaling>
          <c:orientation val="minMax"/>
          <c:max val="6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867784"/>
        <c:crosses val="autoZero"/>
        <c:crossBetween val="between"/>
        <c:minorUnit val="5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793481663415923"/>
          <c:y val="0.25388361008451804"/>
          <c:w val="0.19206518336584075"/>
          <c:h val="0.63932168251935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0.38157</cdr:x>
      <cdr:y>0.66262</cdr:y>
    </cdr:from>
    <cdr:to>
      <cdr:x>0.50035</cdr:x>
      <cdr:y>0.76296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3227371" y="3540122"/>
          <a:ext cx="1004676" cy="536095"/>
        </a:xfrm>
        <a:prstGeom xmlns:a="http://schemas.openxmlformats.org/drawingml/2006/main" prst="wedgeRoundRectCallout">
          <a:avLst>
            <a:gd name="adj1" fmla="val 67461"/>
            <a:gd name="adj2" fmla="val -291117"/>
            <a:gd name="adj3" fmla="val 16667"/>
          </a:avLst>
        </a:prstGeom>
        <a:solidFill xmlns:a="http://schemas.openxmlformats.org/drawingml/2006/main">
          <a:srgbClr val="FFFF00"/>
        </a:solidFill>
        <a:ln xmlns:a="http://schemas.openxmlformats.org/drawingml/2006/main" w="3175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/>
            <a:t>$</a:t>
          </a:r>
          <a:r>
            <a:rPr lang="en-US" sz="1400" dirty="0" smtClean="0"/>
            <a:t>2.50 </a:t>
          </a:r>
          <a:r>
            <a:rPr lang="en-US" sz="1400" dirty="0" smtClean="0"/>
            <a:t>M Project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0.53211</cdr:x>
      <cdr:y>0.65661</cdr:y>
    </cdr:from>
    <cdr:to>
      <cdr:x>0.65089</cdr:x>
      <cdr:y>0.75695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4500694" y="3508023"/>
          <a:ext cx="1004676" cy="536094"/>
        </a:xfrm>
        <a:prstGeom xmlns:a="http://schemas.openxmlformats.org/drawingml/2006/main" prst="wedgeRoundRectCallout">
          <a:avLst>
            <a:gd name="adj1" fmla="val -13344"/>
            <a:gd name="adj2" fmla="val -286799"/>
            <a:gd name="adj3" fmla="val 16667"/>
          </a:avLst>
        </a:prstGeom>
        <a:solidFill xmlns:a="http://schemas.openxmlformats.org/drawingml/2006/main">
          <a:srgbClr val="FFFF00"/>
        </a:solidFill>
        <a:ln xmlns:a="http://schemas.openxmlformats.org/drawingml/2006/main" w="3175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/>
            <a:t>$1.8 M Project</a:t>
          </a:r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4791D-6CBA-439A-B0EC-0D77B3F14E4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16438"/>
            <a:ext cx="5661025" cy="3694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EA942-4DEA-45CF-836A-8621ED878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1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EA942-4DEA-45CF-836A-8621ED8782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5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1467DA-C158-4953-A8BF-E01F3664EBC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Water &amp; Sewer Departments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86746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Annual Rate Setting Meeting</a:t>
            </a:r>
          </a:p>
          <a:p>
            <a:r>
              <a:rPr lang="en-US" dirty="0" smtClean="0"/>
              <a:t>April 27, 2021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Water &amp; Sewer Commission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5168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Water Dept. Future Improvements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10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Project 1 – Upsize mains to 8-inch &amp; 12-inch</a:t>
            </a:r>
          </a:p>
          <a:p>
            <a:pPr lvl="1"/>
            <a:r>
              <a:rPr lang="en-US" dirty="0" smtClean="0"/>
              <a:t>Lincoln / Nelson / Whitcomb 	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Under Contract </a:t>
            </a:r>
            <a:r>
              <a:rPr lang="en-US" dirty="0" smtClean="0"/>
              <a:t>			</a:t>
            </a:r>
            <a:r>
              <a:rPr lang="en-US" sz="2400" dirty="0" smtClean="0"/>
              <a:t>~$2.10M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/>
              <a:t>Project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smtClean="0"/>
              <a:t>New &amp; upsize </a:t>
            </a:r>
            <a:r>
              <a:rPr lang="en-US" dirty="0"/>
              <a:t>main to </a:t>
            </a:r>
            <a:r>
              <a:rPr lang="en-US" dirty="0" smtClean="0"/>
              <a:t>12-inch</a:t>
            </a:r>
            <a:endParaRPr lang="en-US" dirty="0"/>
          </a:p>
          <a:p>
            <a:pPr lvl="1"/>
            <a:r>
              <a:rPr lang="en-US" dirty="0"/>
              <a:t>Worcester / Old </a:t>
            </a:r>
            <a:r>
              <a:rPr lang="en-US" dirty="0" err="1" smtClean="0"/>
              <a:t>Worc</a:t>
            </a:r>
            <a:r>
              <a:rPr lang="en-US" dirty="0" smtClean="0"/>
              <a:t>. / Bigelow 	~$2.45M</a:t>
            </a:r>
          </a:p>
          <a:p>
            <a:pPr marL="393192" lvl="1" indent="0">
              <a:buNone/>
            </a:pPr>
            <a:endParaRPr lang="en-US" sz="1400" dirty="0"/>
          </a:p>
          <a:p>
            <a:r>
              <a:rPr lang="en-US" dirty="0"/>
              <a:t>Project </a:t>
            </a:r>
            <a:r>
              <a:rPr lang="en-US" dirty="0" smtClean="0"/>
              <a:t>3 </a:t>
            </a:r>
            <a:r>
              <a:rPr lang="en-US" dirty="0"/>
              <a:t>– </a:t>
            </a:r>
            <a:r>
              <a:rPr lang="en-US" dirty="0" smtClean="0"/>
              <a:t>Reline </a:t>
            </a:r>
            <a:r>
              <a:rPr lang="en-US" dirty="0"/>
              <a:t>&amp; </a:t>
            </a:r>
            <a:r>
              <a:rPr lang="en-US" dirty="0" smtClean="0"/>
              <a:t>upsize </a:t>
            </a:r>
            <a:r>
              <a:rPr lang="en-US" dirty="0"/>
              <a:t>main to 12-inch</a:t>
            </a:r>
          </a:p>
          <a:p>
            <a:pPr lvl="1"/>
            <a:r>
              <a:rPr lang="en-US" dirty="0" smtClean="0"/>
              <a:t>School Street				~$1.88M</a:t>
            </a:r>
            <a:endParaRPr lang="en-US" dirty="0"/>
          </a:p>
          <a:p>
            <a:pPr marL="393192" lvl="1" indent="0">
              <a:buNone/>
            </a:pPr>
            <a:endParaRPr lang="en-US" sz="1400" dirty="0" smtClean="0"/>
          </a:p>
          <a:p>
            <a:r>
              <a:rPr lang="en-US" dirty="0"/>
              <a:t>Project </a:t>
            </a:r>
            <a:r>
              <a:rPr lang="en-US" dirty="0" smtClean="0"/>
              <a:t>4 </a:t>
            </a:r>
            <a:r>
              <a:rPr lang="en-US" dirty="0"/>
              <a:t>– Reline &amp; upsize main to 12-inch</a:t>
            </a:r>
          </a:p>
          <a:p>
            <a:pPr lvl="1"/>
            <a:r>
              <a:rPr lang="en-US" dirty="0" smtClean="0"/>
              <a:t>Lake Street</a:t>
            </a:r>
            <a:r>
              <a:rPr lang="en-US" dirty="0"/>
              <a:t>				~$</a:t>
            </a:r>
            <a:r>
              <a:rPr lang="en-US" dirty="0" smtClean="0"/>
              <a:t>1.58M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51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965278"/>
              </p:ext>
            </p:extLst>
          </p:nvPr>
        </p:nvGraphicFramePr>
        <p:xfrm>
          <a:off x="649705" y="921459"/>
          <a:ext cx="8458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581400" y="3318711"/>
            <a:ext cx="914400" cy="460248"/>
          </a:xfrm>
          <a:prstGeom prst="wedgeRoundRectCallout">
            <a:avLst>
              <a:gd name="adj1" fmla="val 72786"/>
              <a:gd name="adj2" fmla="val -173772"/>
              <a:gd name="adj3" fmla="val 16667"/>
            </a:avLst>
          </a:prstGeom>
          <a:solidFill>
            <a:srgbClr val="FFFF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$2.5 M Project</a:t>
            </a:r>
            <a:endParaRPr lang="en-US" sz="1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819400" y="2209800"/>
            <a:ext cx="914400" cy="460248"/>
          </a:xfrm>
          <a:prstGeom prst="wedgeRoundRectCallout">
            <a:avLst>
              <a:gd name="adj1" fmla="val 72458"/>
              <a:gd name="adj2" fmla="val 70160"/>
              <a:gd name="adj3" fmla="val 16667"/>
            </a:avLst>
          </a:prstGeom>
          <a:solidFill>
            <a:srgbClr val="FFFF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$2.1 M Project</a:t>
            </a:r>
            <a:endParaRPr lang="en-US" sz="1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372100" y="3151231"/>
            <a:ext cx="914400" cy="460248"/>
          </a:xfrm>
          <a:prstGeom prst="wedgeRoundRectCallout">
            <a:avLst>
              <a:gd name="adj1" fmla="val -48994"/>
              <a:gd name="adj2" fmla="val -142480"/>
              <a:gd name="adj3" fmla="val 16667"/>
            </a:avLst>
          </a:prstGeom>
          <a:solidFill>
            <a:srgbClr val="FFFF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$2.0 M Project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365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5168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Sewer Dept. Future Improvements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Project 1 – Collection System Repairs</a:t>
            </a:r>
          </a:p>
          <a:p>
            <a:pPr lvl="1"/>
            <a:r>
              <a:rPr lang="en-US" dirty="0" smtClean="0"/>
              <a:t>Priority repairs</a:t>
            </a:r>
            <a:r>
              <a:rPr lang="en-US" dirty="0" smtClean="0"/>
              <a:t>, </a:t>
            </a:r>
            <a:r>
              <a:rPr lang="en-US" dirty="0" smtClean="0"/>
              <a:t>Sub-Systems </a:t>
            </a:r>
            <a:r>
              <a:rPr lang="en-US" dirty="0" smtClean="0"/>
              <a:t>1, 10, &amp; </a:t>
            </a:r>
            <a:r>
              <a:rPr lang="en-US" dirty="0" smtClean="0"/>
              <a:t>3</a:t>
            </a:r>
            <a:r>
              <a:rPr lang="en-US" dirty="0" smtClean="0"/>
              <a:t>	</a:t>
            </a:r>
            <a:r>
              <a:rPr lang="en-US" sz="2400" dirty="0" smtClean="0"/>
              <a:t>~$</a:t>
            </a:r>
            <a:r>
              <a:rPr lang="en-US" dirty="0" smtClean="0"/>
              <a:t>3</a:t>
            </a:r>
            <a:r>
              <a:rPr lang="en-US" sz="2400" dirty="0" smtClean="0"/>
              <a:t>.40M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/>
              <a:t>Project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smtClean="0"/>
              <a:t>Treatment Plant Upgrade</a:t>
            </a:r>
            <a:endParaRPr lang="en-US" dirty="0"/>
          </a:p>
          <a:p>
            <a:pPr lvl="1"/>
            <a:r>
              <a:rPr lang="en-US" dirty="0" smtClean="0"/>
              <a:t>NPDES Permit Requirements			~$</a:t>
            </a:r>
            <a:r>
              <a:rPr lang="en-US" dirty="0" smtClean="0"/>
              <a:t>2.50M</a:t>
            </a:r>
            <a:endParaRPr lang="en-US" dirty="0" smtClean="0"/>
          </a:p>
          <a:p>
            <a:pPr marL="393192" lvl="1" indent="0">
              <a:buNone/>
            </a:pPr>
            <a:endParaRPr lang="en-US" sz="1400" dirty="0"/>
          </a:p>
          <a:p>
            <a:r>
              <a:rPr lang="en-US" dirty="0"/>
              <a:t>Project </a:t>
            </a:r>
            <a:r>
              <a:rPr lang="en-US" dirty="0" smtClean="0"/>
              <a:t>3 </a:t>
            </a:r>
            <a:r>
              <a:rPr lang="en-US" dirty="0"/>
              <a:t>– Collection System Repairs</a:t>
            </a:r>
          </a:p>
          <a:p>
            <a:pPr lvl="1"/>
            <a:r>
              <a:rPr lang="en-US" dirty="0" smtClean="0"/>
              <a:t>Sub-System </a:t>
            </a:r>
            <a:r>
              <a:rPr lang="en-US" dirty="0" smtClean="0"/>
              <a:t>5					~$1.80M</a:t>
            </a:r>
            <a:endParaRPr lang="en-US" dirty="0"/>
          </a:p>
          <a:p>
            <a:pPr marL="393192" lvl="1" indent="0">
              <a:buNone/>
            </a:pPr>
            <a:endParaRPr lang="en-US" sz="1400" dirty="0" smtClean="0"/>
          </a:p>
          <a:p>
            <a:r>
              <a:rPr lang="en-US" dirty="0"/>
              <a:t>Project </a:t>
            </a:r>
            <a:r>
              <a:rPr lang="en-US" dirty="0" smtClean="0"/>
              <a:t>4 </a:t>
            </a:r>
            <a:r>
              <a:rPr lang="en-US" dirty="0"/>
              <a:t>– Collection System Repairs</a:t>
            </a:r>
          </a:p>
          <a:p>
            <a:pPr lvl="1"/>
            <a:r>
              <a:rPr lang="en-US" dirty="0" smtClean="0"/>
              <a:t>Sub-Systems </a:t>
            </a:r>
            <a:r>
              <a:rPr lang="en-US" dirty="0" smtClean="0"/>
              <a:t>2, 6, 7</a:t>
            </a:r>
            <a:r>
              <a:rPr lang="en-US" dirty="0"/>
              <a:t>			</a:t>
            </a:r>
            <a:r>
              <a:rPr lang="en-US" dirty="0" smtClean="0"/>
              <a:t>	~$2.20M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2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7607443" cy="521193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85800"/>
            <a:ext cx="8229600" cy="5516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Example of Sub-System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6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439476"/>
              </p:ext>
            </p:extLst>
          </p:nvPr>
        </p:nvGraphicFramePr>
        <p:xfrm>
          <a:off x="304800" y="987777"/>
          <a:ext cx="8458200" cy="53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3048000" y="3810000"/>
            <a:ext cx="941318" cy="460200"/>
          </a:xfrm>
          <a:prstGeom prst="wedgeRoundRectCallout">
            <a:avLst>
              <a:gd name="adj1" fmla="val 73110"/>
              <a:gd name="adj2" fmla="val -166535"/>
              <a:gd name="adj3" fmla="val 16667"/>
            </a:avLst>
          </a:prstGeom>
          <a:solidFill>
            <a:srgbClr val="FFFF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$3.4 M Project</a:t>
            </a:r>
            <a:endParaRPr lang="en-US" sz="1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882872" y="3779134"/>
            <a:ext cx="986574" cy="536094"/>
          </a:xfrm>
          <a:prstGeom prst="wedgeRoundRectCallout">
            <a:avLst>
              <a:gd name="adj1" fmla="val -69933"/>
              <a:gd name="adj2" fmla="val -176686"/>
              <a:gd name="adj3" fmla="val 16667"/>
            </a:avLst>
          </a:prstGeom>
          <a:solidFill>
            <a:srgbClr val="FFFF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$2.2 M Project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170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450467"/>
              </p:ext>
            </p:extLst>
          </p:nvPr>
        </p:nvGraphicFramePr>
        <p:xfrm>
          <a:off x="838200" y="1524000"/>
          <a:ext cx="7467601" cy="5029201"/>
        </p:xfrm>
        <a:graphic>
          <a:graphicData uri="http://schemas.openxmlformats.org/drawingml/2006/table">
            <a:tbl>
              <a:tblPr/>
              <a:tblGrid>
                <a:gridCol w="2822527">
                  <a:extLst>
                    <a:ext uri="{9D8B030D-6E8A-4147-A177-3AD203B41FA5}">
                      <a16:colId xmlns:a16="http://schemas.microsoft.com/office/drawing/2014/main" val="4219469534"/>
                    </a:ext>
                  </a:extLst>
                </a:gridCol>
                <a:gridCol w="1548358">
                  <a:extLst>
                    <a:ext uri="{9D8B030D-6E8A-4147-A177-3AD203B41FA5}">
                      <a16:colId xmlns:a16="http://schemas.microsoft.com/office/drawing/2014/main" val="136732105"/>
                    </a:ext>
                  </a:extLst>
                </a:gridCol>
                <a:gridCol w="1548358">
                  <a:extLst>
                    <a:ext uri="{9D8B030D-6E8A-4147-A177-3AD203B41FA5}">
                      <a16:colId xmlns:a16="http://schemas.microsoft.com/office/drawing/2014/main" val="4006557735"/>
                    </a:ext>
                  </a:extLst>
                </a:gridCol>
                <a:gridCol w="1548358">
                  <a:extLst>
                    <a:ext uri="{9D8B030D-6E8A-4147-A177-3AD203B41FA5}">
                      <a16:colId xmlns:a16="http://schemas.microsoft.com/office/drawing/2014/main" val="498806710"/>
                    </a:ext>
                  </a:extLst>
                </a:gridCol>
              </a:tblGrid>
              <a:tr h="599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 Description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Usage 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(cu.ft)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Existing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FY21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FY22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996946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0 - 500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$32.39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$33.37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371329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501 - 1,000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$64.79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4312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71147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Sewer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0 - 500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$44.72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36842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Sewer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501 - 1,000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$89.44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$92.12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90809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Flat Rate - No Meter Sewer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$178.88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978349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025567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Water Senior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42351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Water - Sr. Discount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0 - 500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13928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Water - Sr. Discount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501 - 1,500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86878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754379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Sewer Senior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440905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Sewer - Sr. Discount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0 - 500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$35.78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18348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Sewer - Sr. Discount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501 - 1,500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$71.55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3421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Flat Rate - No Meter Sewer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$143.1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005956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55168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New FY22 Water &amp; Sewer Rates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75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6799</TotalTime>
  <Words>225</Words>
  <Application>Microsoft Office PowerPoint</Application>
  <PresentationFormat>On-screen Show (4:3)</PresentationFormat>
  <Paragraphs>105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Constantia</vt:lpstr>
      <vt:lpstr>Wingdings 2</vt:lpstr>
      <vt:lpstr>Flow</vt:lpstr>
      <vt:lpstr>Webster  Water &amp; Sewer Departments</vt:lpstr>
      <vt:lpstr>Water Dept. Future Improvements</vt:lpstr>
      <vt:lpstr>PowerPoint Presentation</vt:lpstr>
      <vt:lpstr>Sewer Dept. Future Improvements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Water Super</dc:creator>
  <cp:lastModifiedBy>Gregory Woods</cp:lastModifiedBy>
  <cp:revision>72</cp:revision>
  <cp:lastPrinted>2020-06-08T17:48:21Z</cp:lastPrinted>
  <dcterms:created xsi:type="dcterms:W3CDTF">2018-04-05T11:29:44Z</dcterms:created>
  <dcterms:modified xsi:type="dcterms:W3CDTF">2021-04-16T12:17:07Z</dcterms:modified>
</cp:coreProperties>
</file>