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87" r:id="rId2"/>
    <p:sldId id="284" r:id="rId3"/>
    <p:sldId id="285" r:id="rId4"/>
    <p:sldId id="289" r:id="rId5"/>
    <p:sldId id="283" r:id="rId6"/>
    <p:sldId id="286" r:id="rId7"/>
    <p:sldId id="290" r:id="rId8"/>
    <p:sldId id="291" r:id="rId9"/>
  </p:sldIdLst>
  <p:sldSz cx="9144000" cy="6858000" type="screen4x3"/>
  <p:notesSz cx="7077075" cy="9383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5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Budget </a:t>
            </a:r>
          </a:p>
          <a:p>
            <a: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8% Rate Increase FY23 </a:t>
            </a:r>
          </a:p>
          <a:p>
            <a: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3% Annual Increase Thereafter </a:t>
            </a:r>
          </a:p>
        </c:rich>
      </c:tx>
      <c:layout>
        <c:manualLayout>
          <c:xMode val="edge"/>
          <c:yMode val="edge"/>
          <c:x val="0.3446787732271648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64429825059747"/>
          <c:y val="0.17165051386851732"/>
          <c:w val="0.55976542651794692"/>
          <c:h val="0.741999877922236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'Water Graph'!$A$8</c:f>
              <c:strCache>
                <c:ptCount val="1"/>
                <c:pt idx="0">
                  <c:v>Operating Cost</c:v>
                </c:pt>
              </c:strCache>
            </c:strRef>
          </c:tx>
          <c:invertIfNegative val="0"/>
          <c:cat>
            <c:strRef>
              <c:f>'Water Graph'!$B$2:$P$2</c:f>
              <c:strCache>
                <c:ptCount val="12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</c:strCache>
            </c:strRef>
          </c:cat>
          <c:val>
            <c:numRef>
              <c:f>'Water Graph'!$B$8:$P$8</c:f>
              <c:numCache>
                <c:formatCode>#,##0</c:formatCode>
                <c:ptCount val="12"/>
                <c:pt idx="0">
                  <c:v>348232.33</c:v>
                </c:pt>
                <c:pt idx="1">
                  <c:v>655100</c:v>
                </c:pt>
                <c:pt idx="2">
                  <c:v>626600</c:v>
                </c:pt>
                <c:pt idx="3">
                  <c:v>641850</c:v>
                </c:pt>
                <c:pt idx="4">
                  <c:v>731300</c:v>
                </c:pt>
                <c:pt idx="5">
                  <c:v>655100</c:v>
                </c:pt>
                <c:pt idx="6">
                  <c:v>655100</c:v>
                </c:pt>
                <c:pt idx="7">
                  <c:v>655100</c:v>
                </c:pt>
                <c:pt idx="8">
                  <c:v>655100</c:v>
                </c:pt>
                <c:pt idx="9">
                  <c:v>655100</c:v>
                </c:pt>
                <c:pt idx="10">
                  <c:v>655100</c:v>
                </c:pt>
                <c:pt idx="11">
                  <c:v>655100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C1-4A95-88B9-0AE9498E01D2}"/>
            </c:ext>
          </c:extLst>
        </c:ser>
        <c:ser>
          <c:idx val="1"/>
          <c:order val="1"/>
          <c:tx>
            <c:strRef>
              <c:f>'Water Graph'!$A$9</c:f>
              <c:strCache>
                <c:ptCount val="1"/>
                <c:pt idx="0">
                  <c:v>Salaries</c:v>
                </c:pt>
              </c:strCache>
            </c:strRef>
          </c:tx>
          <c:invertIfNegative val="0"/>
          <c:cat>
            <c:strRef>
              <c:f>'Water Graph'!$B$2:$P$2</c:f>
              <c:strCache>
                <c:ptCount val="12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</c:strCache>
            </c:strRef>
          </c:cat>
          <c:val>
            <c:numRef>
              <c:f>'Water Graph'!$B$9:$P$9</c:f>
              <c:numCache>
                <c:formatCode>#,##0</c:formatCode>
                <c:ptCount val="12"/>
                <c:pt idx="0">
                  <c:v>569217.20000000007</c:v>
                </c:pt>
                <c:pt idx="1">
                  <c:v>619785.61</c:v>
                </c:pt>
                <c:pt idx="2">
                  <c:v>543491</c:v>
                </c:pt>
                <c:pt idx="3">
                  <c:v>511281.68</c:v>
                </c:pt>
                <c:pt idx="4">
                  <c:v>606537</c:v>
                </c:pt>
                <c:pt idx="5">
                  <c:v>673257.74</c:v>
                </c:pt>
                <c:pt idx="6">
                  <c:v>685416.89480000013</c:v>
                </c:pt>
                <c:pt idx="7">
                  <c:v>697819.23269600002</c:v>
                </c:pt>
                <c:pt idx="8">
                  <c:v>710469.6173499201</c:v>
                </c:pt>
                <c:pt idx="9">
                  <c:v>723373.00969691854</c:v>
                </c:pt>
                <c:pt idx="10">
                  <c:v>736534.46989085688</c:v>
                </c:pt>
                <c:pt idx="11">
                  <c:v>749959.15928867413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C1-4A95-88B9-0AE9498E01D2}"/>
            </c:ext>
          </c:extLst>
        </c:ser>
        <c:ser>
          <c:idx val="2"/>
          <c:order val="2"/>
          <c:tx>
            <c:strRef>
              <c:f>'Water Graph'!$A$10</c:f>
              <c:strCache>
                <c:ptCount val="1"/>
                <c:pt idx="0">
                  <c:v>Capital fund</c:v>
                </c:pt>
              </c:strCache>
            </c:strRef>
          </c:tx>
          <c:invertIfNegative val="0"/>
          <c:cat>
            <c:strRef>
              <c:f>'Water Graph'!$B$2:$P$2</c:f>
              <c:strCache>
                <c:ptCount val="12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</c:strCache>
            </c:strRef>
          </c:cat>
          <c:val>
            <c:numRef>
              <c:f>'Water Graph'!$B$10:$P$10</c:f>
              <c:numCache>
                <c:formatCode>#,##0</c:formatCode>
                <c:ptCount val="12"/>
                <c:pt idx="0">
                  <c:v>36300.81</c:v>
                </c:pt>
                <c:pt idx="1">
                  <c:v>188000</c:v>
                </c:pt>
                <c:pt idx="2">
                  <c:v>153000</c:v>
                </c:pt>
                <c:pt idx="3">
                  <c:v>153000</c:v>
                </c:pt>
                <c:pt idx="4">
                  <c:v>153000</c:v>
                </c:pt>
                <c:pt idx="5">
                  <c:v>188000</c:v>
                </c:pt>
                <c:pt idx="6">
                  <c:v>188000</c:v>
                </c:pt>
                <c:pt idx="7">
                  <c:v>188000</c:v>
                </c:pt>
                <c:pt idx="8">
                  <c:v>188000</c:v>
                </c:pt>
                <c:pt idx="9">
                  <c:v>188000</c:v>
                </c:pt>
                <c:pt idx="10">
                  <c:v>188000</c:v>
                </c:pt>
                <c:pt idx="11">
                  <c:v>188000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C1-4A95-88B9-0AE9498E01D2}"/>
            </c:ext>
          </c:extLst>
        </c:ser>
        <c:ser>
          <c:idx val="3"/>
          <c:order val="3"/>
          <c:tx>
            <c:strRef>
              <c:f>'Water Graph'!$A$11</c:f>
              <c:strCache>
                <c:ptCount val="1"/>
                <c:pt idx="0">
                  <c:v>Indirect</c:v>
                </c:pt>
              </c:strCache>
            </c:strRef>
          </c:tx>
          <c:invertIfNegative val="0"/>
          <c:cat>
            <c:strRef>
              <c:f>'Water Graph'!$B$2:$P$2</c:f>
              <c:strCache>
                <c:ptCount val="12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</c:strCache>
            </c:strRef>
          </c:cat>
          <c:val>
            <c:numRef>
              <c:f>'Water Graph'!$B$11:$P$11</c:f>
              <c:numCache>
                <c:formatCode>_(* #,##0.00_);_(* \(#,##0.00\);_(* "-"??_);_(@_)</c:formatCode>
                <c:ptCount val="12"/>
                <c:pt idx="0">
                  <c:v>267848</c:v>
                </c:pt>
                <c:pt idx="1">
                  <c:v>361383</c:v>
                </c:pt>
                <c:pt idx="2">
                  <c:v>421029</c:v>
                </c:pt>
                <c:pt idx="3">
                  <c:v>445896</c:v>
                </c:pt>
                <c:pt idx="4">
                  <c:v>500037</c:v>
                </c:pt>
                <c:pt idx="5">
                  <c:v>510037.74</c:v>
                </c:pt>
                <c:pt idx="6">
                  <c:v>520238.49479999999</c:v>
                </c:pt>
                <c:pt idx="7">
                  <c:v>530643.26469600003</c:v>
                </c:pt>
                <c:pt idx="8">
                  <c:v>541256.12998992007</c:v>
                </c:pt>
                <c:pt idx="9">
                  <c:v>552081.25258971844</c:v>
                </c:pt>
                <c:pt idx="10">
                  <c:v>563122.87764151278</c:v>
                </c:pt>
                <c:pt idx="11">
                  <c:v>574385.335194343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C1-4A95-88B9-0AE9498E01D2}"/>
            </c:ext>
          </c:extLst>
        </c:ser>
        <c:ser>
          <c:idx val="5"/>
          <c:order val="4"/>
          <c:tx>
            <c:strRef>
              <c:f>'Water Graph'!$A$14</c:f>
              <c:strCache>
                <c:ptCount val="1"/>
                <c:pt idx="0">
                  <c:v>Existing Debt</c:v>
                </c:pt>
              </c:strCache>
            </c:strRef>
          </c:tx>
          <c:invertIfNegative val="0"/>
          <c:cat>
            <c:strRef>
              <c:f>'Water Graph'!$B$2:$P$2</c:f>
              <c:strCache>
                <c:ptCount val="12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</c:strCache>
            </c:strRef>
          </c:cat>
          <c:val>
            <c:numRef>
              <c:f>'Water Graph'!$B$14:$P$14</c:f>
              <c:numCache>
                <c:formatCode>#,##0</c:formatCode>
                <c:ptCount val="12"/>
                <c:pt idx="0">
                  <c:v>710482.14</c:v>
                </c:pt>
                <c:pt idx="1">
                  <c:v>830846.5774999999</c:v>
                </c:pt>
                <c:pt idx="2">
                  <c:v>1262868.53</c:v>
                </c:pt>
                <c:pt idx="3">
                  <c:v>1261584.9499999997</c:v>
                </c:pt>
                <c:pt idx="4">
                  <c:v>1267064.19</c:v>
                </c:pt>
                <c:pt idx="5">
                  <c:v>1217048.6199999999</c:v>
                </c:pt>
                <c:pt idx="6">
                  <c:v>1203371.44</c:v>
                </c:pt>
                <c:pt idx="7">
                  <c:v>1132388.18</c:v>
                </c:pt>
                <c:pt idx="8">
                  <c:v>1121744.42</c:v>
                </c:pt>
                <c:pt idx="9">
                  <c:v>951094.84000000008</c:v>
                </c:pt>
                <c:pt idx="10">
                  <c:v>896182.92999999993</c:v>
                </c:pt>
                <c:pt idx="11">
                  <c:v>886979.75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C1-4A95-88B9-0AE9498E01D2}"/>
            </c:ext>
          </c:extLst>
        </c:ser>
        <c:ser>
          <c:idx val="6"/>
          <c:order val="5"/>
          <c:tx>
            <c:strRef>
              <c:f>'Water Graph'!$A$15</c:f>
              <c:strCache>
                <c:ptCount val="1"/>
                <c:pt idx="0">
                  <c:v>Future Debt</c:v>
                </c:pt>
              </c:strCache>
            </c:strRef>
          </c:tx>
          <c:invertIfNegative val="0"/>
          <c:cat>
            <c:strRef>
              <c:f>'Water Graph'!$B$2:$P$2</c:f>
              <c:strCache>
                <c:ptCount val="12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</c:strCache>
            </c:strRef>
          </c:cat>
          <c:val>
            <c:numRef>
              <c:f>'Water Graph'!$B$15:$P$15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45000</c:v>
                </c:pt>
                <c:pt idx="3">
                  <c:v>180263.15789473685</c:v>
                </c:pt>
                <c:pt idx="4">
                  <c:v>176315.78947368421</c:v>
                </c:pt>
                <c:pt idx="5">
                  <c:v>172368.42105263157</c:v>
                </c:pt>
                <c:pt idx="6">
                  <c:v>213421.05263157893</c:v>
                </c:pt>
                <c:pt idx="7">
                  <c:v>344736.84210526315</c:v>
                </c:pt>
                <c:pt idx="8">
                  <c:v>381842.10526315786</c:v>
                </c:pt>
                <c:pt idx="9">
                  <c:v>509210.52631578944</c:v>
                </c:pt>
                <c:pt idx="10">
                  <c:v>497368.42105263157</c:v>
                </c:pt>
                <c:pt idx="11">
                  <c:v>485526.31578947365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C1-4A95-88B9-0AE9498E0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7865824"/>
        <c:axId val="377866608"/>
      </c:barChart>
      <c:lineChart>
        <c:grouping val="standard"/>
        <c:varyColors val="0"/>
        <c:ser>
          <c:idx val="9"/>
          <c:order val="6"/>
          <c:tx>
            <c:strRef>
              <c:f>'Water Graph'!$A$17</c:f>
              <c:strCache>
                <c:ptCount val="1"/>
                <c:pt idx="0">
                  <c:v>Revenue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'Water Graph'!$B$2:$J$2</c:f>
              <c:strCache>
                <c:ptCount val="6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</c:strCache>
            </c:strRef>
          </c:cat>
          <c:val>
            <c:numRef>
              <c:f>'Water Graph'!$B$17:$P$17</c:f>
              <c:numCache>
                <c:formatCode>#,##0</c:formatCode>
                <c:ptCount val="12"/>
                <c:pt idx="0">
                  <c:v>2925875.9899999998</c:v>
                </c:pt>
                <c:pt idx="1">
                  <c:v>2805019.73</c:v>
                </c:pt>
                <c:pt idx="2">
                  <c:v>3191660.33</c:v>
                </c:pt>
                <c:pt idx="3">
                  <c:v>3188388.9329504049</c:v>
                </c:pt>
                <c:pt idx="4">
                  <c:v>3412860.0475864378</c:v>
                </c:pt>
                <c:pt idx="5">
                  <c:v>3503770.8490140303</c:v>
                </c:pt>
                <c:pt idx="6">
                  <c:v>3597408.9744844516</c:v>
                </c:pt>
                <c:pt idx="7">
                  <c:v>3693856.2437189855</c:v>
                </c:pt>
                <c:pt idx="8">
                  <c:v>3793196.9310305547</c:v>
                </c:pt>
                <c:pt idx="9">
                  <c:v>3895517.8389614718</c:v>
                </c:pt>
                <c:pt idx="10">
                  <c:v>4000908.3741303161</c:v>
                </c:pt>
                <c:pt idx="11">
                  <c:v>4109460.6253542257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FC1-4A95-88B9-0AE9498E0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865824"/>
        <c:axId val="377866608"/>
      </c:lineChart>
      <c:catAx>
        <c:axId val="377865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77866608"/>
        <c:crosses val="autoZero"/>
        <c:auto val="1"/>
        <c:lblAlgn val="ctr"/>
        <c:lblOffset val="100"/>
        <c:noMultiLvlLbl val="0"/>
      </c:catAx>
      <c:valAx>
        <c:axId val="37786660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377865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256394352575082"/>
          <c:y val="0.18687053653177074"/>
          <c:w val="0.23283404229643709"/>
          <c:h val="0.6937840444363059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Sewer Budget </a:t>
            </a:r>
          </a:p>
          <a:p>
            <a:pPr>
              <a:defRPr sz="1600" b="1"/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6% Rate Increase FY23</a:t>
            </a:r>
          </a:p>
          <a:p>
            <a:pPr>
              <a:defRPr sz="1600" b="1"/>
            </a:pP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3% Annual Increase Thereafter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15198569992128E-2"/>
          <c:y val="0.24116295331585078"/>
          <c:w val="0.68150615590514296"/>
          <c:h val="0.631254157773310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'Sewer Graph'!$B$7</c:f>
              <c:strCache>
                <c:ptCount val="1"/>
                <c:pt idx="0">
                  <c:v>Salaries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'Sewer Graph'!$D$2:$O$2</c:f>
              <c:strCache>
                <c:ptCount val="12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</c:strCache>
            </c:strRef>
          </c:cat>
          <c:val>
            <c:numRef>
              <c:f>'Sewer Graph'!$C$7:$O$7</c:f>
              <c:numCache>
                <c:formatCode>#,##0</c:formatCode>
                <c:ptCount val="12"/>
                <c:pt idx="0">
                  <c:v>965757.2</c:v>
                </c:pt>
                <c:pt idx="1">
                  <c:v>864408</c:v>
                </c:pt>
                <c:pt idx="2">
                  <c:v>954491.49</c:v>
                </c:pt>
                <c:pt idx="3">
                  <c:v>953561.31980000006</c:v>
                </c:pt>
                <c:pt idx="4">
                  <c:v>999894</c:v>
                </c:pt>
                <c:pt idx="5">
                  <c:v>989923.2</c:v>
                </c:pt>
                <c:pt idx="6">
                  <c:v>1008551.664</c:v>
                </c:pt>
                <c:pt idx="7">
                  <c:v>1027552.69728</c:v>
                </c:pt>
                <c:pt idx="8">
                  <c:v>1046933.7512255999</c:v>
                </c:pt>
                <c:pt idx="9">
                  <c:v>1066702.426250112</c:v>
                </c:pt>
                <c:pt idx="10">
                  <c:v>1086866.4747751143</c:v>
                </c:pt>
                <c:pt idx="11">
                  <c:v>1107433.8042706167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F-4FB5-9F39-2975DDA76CC6}"/>
            </c:ext>
          </c:extLst>
        </c:ser>
        <c:ser>
          <c:idx val="1"/>
          <c:order val="1"/>
          <c:tx>
            <c:strRef>
              <c:f>'Sewer Graph'!$B$8</c:f>
              <c:strCache>
                <c:ptCount val="1"/>
                <c:pt idx="0">
                  <c:v>Expenses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'Sewer Graph'!$D$2:$O$2</c:f>
              <c:strCache>
                <c:ptCount val="12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</c:strCache>
            </c:strRef>
          </c:cat>
          <c:val>
            <c:numRef>
              <c:f>'Sewer Graph'!$D$8:$O$8</c:f>
              <c:numCache>
                <c:formatCode>#,##0</c:formatCode>
                <c:ptCount val="12"/>
                <c:pt idx="0">
                  <c:v>1541279.44</c:v>
                </c:pt>
                <c:pt idx="1">
                  <c:v>1390826.45</c:v>
                </c:pt>
                <c:pt idx="2">
                  <c:v>1404600</c:v>
                </c:pt>
                <c:pt idx="3">
                  <c:v>1416100</c:v>
                </c:pt>
                <c:pt idx="4">
                  <c:v>1546485</c:v>
                </c:pt>
                <c:pt idx="5">
                  <c:v>1561928.9</c:v>
                </c:pt>
                <c:pt idx="6">
                  <c:v>1577675.4280000001</c:v>
                </c:pt>
                <c:pt idx="7">
                  <c:v>1593730.57406</c:v>
                </c:pt>
                <c:pt idx="8">
                  <c:v>1610100.4474162003</c:v>
                </c:pt>
                <c:pt idx="9">
                  <c:v>1277962.4694912499</c:v>
                </c:pt>
                <c:pt idx="10">
                  <c:v>1288004.0375997624</c:v>
                </c:pt>
                <c:pt idx="11">
                  <c:v>1298239.8682576322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AF-4FB5-9F39-2975DDA76CC6}"/>
            </c:ext>
          </c:extLst>
        </c:ser>
        <c:ser>
          <c:idx val="2"/>
          <c:order val="2"/>
          <c:tx>
            <c:strRef>
              <c:f>'Sewer Graph'!$B$9</c:f>
              <c:strCache>
                <c:ptCount val="1"/>
                <c:pt idx="0">
                  <c:v>Capital Fund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'Sewer Graph'!$D$2:$O$2</c:f>
              <c:strCache>
                <c:ptCount val="12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</c:strCache>
            </c:strRef>
          </c:cat>
          <c:val>
            <c:numRef>
              <c:f>'Sewer Graph'!$D$9:$O$9</c:f>
              <c:numCache>
                <c:formatCode>#,##0</c:formatCode>
                <c:ptCount val="12"/>
                <c:pt idx="0">
                  <c:v>200000</c:v>
                </c:pt>
                <c:pt idx="1">
                  <c:v>200000</c:v>
                </c:pt>
                <c:pt idx="2">
                  <c:v>210000</c:v>
                </c:pt>
                <c:pt idx="3">
                  <c:v>221000</c:v>
                </c:pt>
                <c:pt idx="4">
                  <c:v>200000</c:v>
                </c:pt>
                <c:pt idx="5">
                  <c:v>210000</c:v>
                </c:pt>
                <c:pt idx="6">
                  <c:v>220500</c:v>
                </c:pt>
                <c:pt idx="7">
                  <c:v>231525</c:v>
                </c:pt>
                <c:pt idx="8">
                  <c:v>243101.25</c:v>
                </c:pt>
                <c:pt idx="9">
                  <c:v>255256.3125</c:v>
                </c:pt>
                <c:pt idx="10">
                  <c:v>268019.12812499999</c:v>
                </c:pt>
                <c:pt idx="11">
                  <c:v>281420.08453125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AF-4FB5-9F39-2975DDA76CC6}"/>
            </c:ext>
          </c:extLst>
        </c:ser>
        <c:ser>
          <c:idx val="3"/>
          <c:order val="3"/>
          <c:tx>
            <c:strRef>
              <c:f>'Sewer Graph'!$B$10</c:f>
              <c:strCache>
                <c:ptCount val="1"/>
                <c:pt idx="0">
                  <c:v>Indirect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'Sewer Graph'!$D$2:$O$2</c:f>
              <c:strCache>
                <c:ptCount val="12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</c:strCache>
            </c:strRef>
          </c:cat>
          <c:val>
            <c:numRef>
              <c:f>'Sewer Graph'!$D$10:$O$10</c:f>
              <c:numCache>
                <c:formatCode>#,##0</c:formatCode>
                <c:ptCount val="12"/>
                <c:pt idx="0">
                  <c:v>494690</c:v>
                </c:pt>
                <c:pt idx="1">
                  <c:v>647018</c:v>
                </c:pt>
                <c:pt idx="2">
                  <c:v>735245</c:v>
                </c:pt>
                <c:pt idx="3">
                  <c:v>751946</c:v>
                </c:pt>
                <c:pt idx="4">
                  <c:v>825326</c:v>
                </c:pt>
                <c:pt idx="5">
                  <c:v>833579.26</c:v>
                </c:pt>
                <c:pt idx="6">
                  <c:v>841915.05260000005</c:v>
                </c:pt>
                <c:pt idx="7">
                  <c:v>850334.20312600001</c:v>
                </c:pt>
                <c:pt idx="8">
                  <c:v>858837.54515726003</c:v>
                </c:pt>
                <c:pt idx="9">
                  <c:v>867425.92060883262</c:v>
                </c:pt>
                <c:pt idx="10">
                  <c:v>876100.17981492099</c:v>
                </c:pt>
                <c:pt idx="11">
                  <c:v>884861.18161307019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AF-4FB5-9F39-2975DDA76CC6}"/>
            </c:ext>
          </c:extLst>
        </c:ser>
        <c:ser>
          <c:idx val="4"/>
          <c:order val="4"/>
          <c:tx>
            <c:strRef>
              <c:f>'Sewer Graph'!$B$11</c:f>
              <c:strCache>
                <c:ptCount val="1"/>
                <c:pt idx="0">
                  <c:v>Existing Debt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'Sewer Graph'!$D$2:$O$2</c:f>
              <c:strCache>
                <c:ptCount val="12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</c:strCache>
            </c:strRef>
          </c:cat>
          <c:val>
            <c:numRef>
              <c:f>'Sewer Graph'!$D$11:$O$11</c:f>
              <c:numCache>
                <c:formatCode>#,##0</c:formatCode>
                <c:ptCount val="12"/>
                <c:pt idx="0">
                  <c:v>1373252.9800000002</c:v>
                </c:pt>
                <c:pt idx="1">
                  <c:v>1399992.8900000001</c:v>
                </c:pt>
                <c:pt idx="2">
                  <c:v>1111021.44</c:v>
                </c:pt>
                <c:pt idx="3">
                  <c:v>898518.85</c:v>
                </c:pt>
                <c:pt idx="4">
                  <c:v>893443.76</c:v>
                </c:pt>
                <c:pt idx="5">
                  <c:v>877047.45</c:v>
                </c:pt>
                <c:pt idx="6">
                  <c:v>870812.28</c:v>
                </c:pt>
                <c:pt idx="7">
                  <c:v>864580.01000000013</c:v>
                </c:pt>
                <c:pt idx="8">
                  <c:v>858352.62000000011</c:v>
                </c:pt>
                <c:pt idx="9">
                  <c:v>757128.87000000011</c:v>
                </c:pt>
                <c:pt idx="10">
                  <c:v>754829.29</c:v>
                </c:pt>
                <c:pt idx="11">
                  <c:v>752532.67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AF-4FB5-9F39-2975DDA76CC6}"/>
            </c:ext>
          </c:extLst>
        </c:ser>
        <c:ser>
          <c:idx val="6"/>
          <c:order val="6"/>
          <c:tx>
            <c:strRef>
              <c:f>'Sewer Graph'!$B$12</c:f>
              <c:strCache>
                <c:ptCount val="1"/>
                <c:pt idx="0">
                  <c:v>Future Debt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'Sewer Graph'!$D$2:$O$2</c:f>
              <c:strCache>
                <c:ptCount val="12"/>
                <c:pt idx="0">
                  <c:v>FY19</c:v>
                </c:pt>
                <c:pt idx="1">
                  <c:v>FY20</c:v>
                </c:pt>
                <c:pt idx="2">
                  <c:v>FY21</c:v>
                </c:pt>
                <c:pt idx="3">
                  <c:v>FY22</c:v>
                </c:pt>
                <c:pt idx="4">
                  <c:v>FY23</c:v>
                </c:pt>
                <c:pt idx="5">
                  <c:v>FY24</c:v>
                </c:pt>
                <c:pt idx="6">
                  <c:v>FY25</c:v>
                </c:pt>
                <c:pt idx="7">
                  <c:v>FY26</c:v>
                </c:pt>
                <c:pt idx="8">
                  <c:v>FY27</c:v>
                </c:pt>
                <c:pt idx="9">
                  <c:v>FY28</c:v>
                </c:pt>
                <c:pt idx="10">
                  <c:v>FY29</c:v>
                </c:pt>
                <c:pt idx="11">
                  <c:v>FY30</c:v>
                </c:pt>
              </c:strCache>
            </c:strRef>
          </c:cat>
          <c:val>
            <c:numRef>
              <c:f>'Sewer Graph'!$D$12:$O$12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76500</c:v>
                </c:pt>
                <c:pt idx="5">
                  <c:v>361572.36842105258</c:v>
                </c:pt>
                <c:pt idx="6">
                  <c:v>561059.21052631573</c:v>
                </c:pt>
                <c:pt idx="7">
                  <c:v>720750</c:v>
                </c:pt>
                <c:pt idx="8">
                  <c:v>854440.78947368416</c:v>
                </c:pt>
                <c:pt idx="9">
                  <c:v>835000</c:v>
                </c:pt>
                <c:pt idx="10">
                  <c:v>1760588.8157894723</c:v>
                </c:pt>
                <c:pt idx="11">
                  <c:v>1666650.0822368413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AF-4FB5-9F39-2975DDA76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77867784"/>
        <c:axId val="377867000"/>
      </c:barChart>
      <c:lineChart>
        <c:grouping val="standard"/>
        <c:varyColors val="0"/>
        <c:ser>
          <c:idx val="5"/>
          <c:order val="5"/>
          <c:tx>
            <c:strRef>
              <c:f>'Sewer Graph'!$B$14</c:f>
              <c:strCache>
                <c:ptCount val="1"/>
                <c:pt idx="0">
                  <c:v>Revenue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'Sewer Graph'!$D$14:$O$14</c:f>
              <c:numCache>
                <c:formatCode>#,##0</c:formatCode>
                <c:ptCount val="12"/>
                <c:pt idx="0">
                  <c:v>4941997.379999998</c:v>
                </c:pt>
                <c:pt idx="1">
                  <c:v>4599809.7299999995</c:v>
                </c:pt>
                <c:pt idx="2">
                  <c:v>5025942.3800000008</c:v>
                </c:pt>
                <c:pt idx="3">
                  <c:v>4991690.6973999999</c:v>
                </c:pt>
                <c:pt idx="4">
                  <c:v>5109059.8124219999</c:v>
                </c:pt>
                <c:pt idx="5">
                  <c:v>5229959.7031946601</c:v>
                </c:pt>
                <c:pt idx="6">
                  <c:v>5354819.7029905003</c:v>
                </c:pt>
                <c:pt idx="7">
                  <c:v>5483425.5027802158</c:v>
                </c:pt>
                <c:pt idx="8">
                  <c:v>5615889.4765636222</c:v>
                </c:pt>
                <c:pt idx="9">
                  <c:v>5752327.3695605313</c:v>
                </c:pt>
                <c:pt idx="10">
                  <c:v>5892858.3993473472</c:v>
                </c:pt>
                <c:pt idx="11">
                  <c:v>6037605.3600277677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AAF-4FB5-9F39-2975DDA76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7867784"/>
        <c:axId val="377867000"/>
      </c:lineChart>
      <c:catAx>
        <c:axId val="37786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7867000"/>
        <c:crosses val="autoZero"/>
        <c:auto val="1"/>
        <c:lblAlgn val="ctr"/>
        <c:lblOffset val="100"/>
        <c:noMultiLvlLbl val="0"/>
      </c:catAx>
      <c:valAx>
        <c:axId val="377867000"/>
        <c:scaling>
          <c:orientation val="minMax"/>
          <c:max val="7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77867784"/>
        <c:crosses val="autoZero"/>
        <c:crossBetween val="between"/>
        <c:minorUnit val="50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876047668646155"/>
          <c:y val="0.2443751364120316"/>
          <c:w val="0.14392645166847845"/>
          <c:h val="0.63932168251935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FY 2021-22 Water &amp; Sewer Rates for Local Municipalities</a:t>
            </a:r>
          </a:p>
        </c:rich>
      </c:tx>
      <c:layout>
        <c:manualLayout>
          <c:xMode val="edge"/>
          <c:yMode val="edge"/>
          <c:x val="0.24700690975456022"/>
          <c:y val="7.191297778954100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228451559280415"/>
          <c:y val="0.20607404373706917"/>
          <c:w val="0.70050877172689918"/>
          <c:h val="0.6290681335131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'Webster Water Sewer FY21-22'!$B$7:$G$7</c:f>
              <c:strCache>
                <c:ptCount val="6"/>
                <c:pt idx="0">
                  <c:v>$938</c:v>
                </c:pt>
                <c:pt idx="1">
                  <c:v>$1,180</c:v>
                </c:pt>
                <c:pt idx="2">
                  <c:v>$1,121</c:v>
                </c:pt>
                <c:pt idx="3">
                  <c:v>$890</c:v>
                </c:pt>
                <c:pt idx="4">
                  <c:v>$1,602</c:v>
                </c:pt>
                <c:pt idx="5">
                  <c:v>$1,980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'Webster Water Sewer FY21-22'!$B$6:$G$6</c:f>
              <c:strCache>
                <c:ptCount val="6"/>
                <c:pt idx="0">
                  <c:v>Sturbridge</c:v>
                </c:pt>
                <c:pt idx="1">
                  <c:v>Dudley</c:v>
                </c:pt>
                <c:pt idx="2">
                  <c:v>Southbridge</c:v>
                </c:pt>
                <c:pt idx="3">
                  <c:v>Webster</c:v>
                </c:pt>
                <c:pt idx="4">
                  <c:v>MWRA 2018</c:v>
                </c:pt>
                <c:pt idx="5">
                  <c:v>Avg Cable/Internet Phone</c:v>
                </c:pt>
              </c:strCache>
            </c:strRef>
          </c:cat>
          <c:val>
            <c:numRef>
              <c:f>'Webster Water Sewer FY21-22'!$B$7:$G$7</c:f>
              <c:numCache>
                <c:formatCode>"$"#,##0</c:formatCode>
                <c:ptCount val="6"/>
                <c:pt idx="0">
                  <c:v>938</c:v>
                </c:pt>
                <c:pt idx="1">
                  <c:v>1180.04</c:v>
                </c:pt>
                <c:pt idx="2">
                  <c:v>1121.28</c:v>
                </c:pt>
                <c:pt idx="3">
                  <c:v>889.56</c:v>
                </c:pt>
                <c:pt idx="4">
                  <c:v>1602</c:v>
                </c:pt>
                <c:pt idx="5">
                  <c:v>1979.64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3-4748-8697-F057CEC5D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1525160"/>
        <c:axId val="1"/>
      </c:barChart>
      <c:catAx>
        <c:axId val="291525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5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Average Yearly Cost</a:t>
                </a:r>
              </a:p>
            </c:rich>
          </c:tx>
          <c:layout>
            <c:manualLayout>
              <c:xMode val="edge"/>
              <c:yMode val="edge"/>
              <c:x val="7.638830092475E-3"/>
              <c:y val="0.23486788416153861"/>
            </c:manualLayout>
          </c:layout>
          <c:overlay val="0"/>
          <c:spPr>
            <a:noFill/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0"/>
              </a:gradFill>
            </a:ln>
          </c:spPr>
        </c:title>
        <c:numFmt formatCode="&quot;$&quot;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91525160"/>
        <c:crosses val="autoZero"/>
        <c:crossBetween val="between"/>
        <c:majorUnit val="250"/>
        <c:minorUnit val="40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4791D-6CBA-439A-B0EC-0D77B3F14E4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16438"/>
            <a:ext cx="5661025" cy="3694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EA942-4DEA-45CF-836A-8621ED878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1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EA942-4DEA-45CF-836A-8621ED8782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5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67DA-C158-4953-A8BF-E01F3664EBC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1467DA-C158-4953-A8BF-E01F3664EBCA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895362-7B24-40E9-83B4-DBEA4E9EA92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Town of Webster </a:t>
            </a:r>
            <a:br>
              <a:rPr lang="en-US" dirty="0" smtClean="0"/>
            </a:br>
            <a:r>
              <a:rPr lang="en-US" dirty="0" smtClean="0"/>
              <a:t>Water &amp; Sewer Departments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86746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Annual Rate Setting Meeting</a:t>
            </a:r>
          </a:p>
          <a:p>
            <a:r>
              <a:rPr lang="en-US" dirty="0" smtClean="0"/>
              <a:t>April 21, 2022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Water &amp; Sewer Commission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5168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Dept. Future Improvements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104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(FY22 &amp; 23)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New main 12 &amp; 16-inch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 contract)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~$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2.37M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2 (FY23 to 25)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PFAS Treatment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Memorial Beach WTP/Bigelow Well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~$10-15M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(Treatment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under review and estimated at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time)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3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&amp; upsize main to 12-inch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Worcester/Old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./Bigelow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~$2.45M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Reline &amp; upsize main to 12-inch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Street				~$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1.88M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51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700010"/>
              </p:ext>
            </p:extLst>
          </p:nvPr>
        </p:nvGraphicFramePr>
        <p:xfrm>
          <a:off x="76200" y="1066800"/>
          <a:ext cx="8991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365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5168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Sewer Dept. Future Improvements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(FY22 &amp;23)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Collection System Repairs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1 (Under contract)		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~$1.22M</a:t>
            </a:r>
          </a:p>
          <a:p>
            <a:pPr marL="0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(FY23)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Aeration Basin Rehab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1	(Evaluation in progress)		~$1.09M</a:t>
            </a:r>
          </a:p>
          <a:p>
            <a:pPr marL="393192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Collection System Repairs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2						~$1.80M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3192" lvl="1" indent="0">
              <a:buNone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Collection System Repairs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3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~$2.20M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2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26126"/>
              </p:ext>
            </p:extLst>
          </p:nvPr>
        </p:nvGraphicFramePr>
        <p:xfrm>
          <a:off x="381000" y="1135855"/>
          <a:ext cx="8305800" cy="458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170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55168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New FY23 Water &amp; Sewer Rates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917061"/>
              </p:ext>
            </p:extLst>
          </p:nvPr>
        </p:nvGraphicFramePr>
        <p:xfrm>
          <a:off x="457200" y="1625347"/>
          <a:ext cx="8229600" cy="5151277"/>
        </p:xfrm>
        <a:graphic>
          <a:graphicData uri="http://schemas.openxmlformats.org/drawingml/2006/table">
            <a:tbl>
              <a:tblPr/>
              <a:tblGrid>
                <a:gridCol w="1095789">
                  <a:extLst>
                    <a:ext uri="{9D8B030D-6E8A-4147-A177-3AD203B41FA5}">
                      <a16:colId xmlns:a16="http://schemas.microsoft.com/office/drawing/2014/main" val="3371914715"/>
                    </a:ext>
                  </a:extLst>
                </a:gridCol>
                <a:gridCol w="2247486">
                  <a:extLst>
                    <a:ext uri="{9D8B030D-6E8A-4147-A177-3AD203B41FA5}">
                      <a16:colId xmlns:a16="http://schemas.microsoft.com/office/drawing/2014/main" val="2176900173"/>
                    </a:ext>
                  </a:extLst>
                </a:gridCol>
                <a:gridCol w="1420053">
                  <a:extLst>
                    <a:ext uri="{9D8B030D-6E8A-4147-A177-3AD203B41FA5}">
                      <a16:colId xmlns:a16="http://schemas.microsoft.com/office/drawing/2014/main" val="1113308644"/>
                    </a:ext>
                  </a:extLst>
                </a:gridCol>
                <a:gridCol w="1733136">
                  <a:extLst>
                    <a:ext uri="{9D8B030D-6E8A-4147-A177-3AD203B41FA5}">
                      <a16:colId xmlns:a16="http://schemas.microsoft.com/office/drawing/2014/main" val="1806873167"/>
                    </a:ext>
                  </a:extLst>
                </a:gridCol>
                <a:gridCol w="1733136">
                  <a:extLst>
                    <a:ext uri="{9D8B030D-6E8A-4147-A177-3AD203B41FA5}">
                      <a16:colId xmlns:a16="http://schemas.microsoft.com/office/drawing/2014/main" val="3081375610"/>
                    </a:ext>
                  </a:extLst>
                </a:gridCol>
              </a:tblGrid>
              <a:tr h="470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 Code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 Description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Usage 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(cu.ft)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Existing 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FY22 Rate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</a:t>
                      </a:r>
                      <a:b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FY23 Rate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955203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0-500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$33.37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$36.04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64130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501-1,000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$66.73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$72.07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206354"/>
                  </a:ext>
                </a:extLst>
              </a:tr>
              <a:tr h="238198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280900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Sewer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0-500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$46.06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$48.82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972998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Sewer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501-1,000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$92.12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$97.65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177275"/>
                  </a:ext>
                </a:extLst>
              </a:tr>
              <a:tr h="470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Flat Rate - No Meter Sewer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$184.24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$195.30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786012"/>
                  </a:ext>
                </a:extLst>
              </a:tr>
              <a:tr h="238198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75430"/>
                  </a:ext>
                </a:extLst>
              </a:tr>
              <a:tr h="2381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Senior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842817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- Sr. Discount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0-500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$26.69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$28.83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05568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- Sr. Discount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501-1,500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$53.39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$57.66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754277"/>
                  </a:ext>
                </a:extLst>
              </a:tr>
              <a:tr h="238198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46065"/>
                  </a:ext>
                </a:extLst>
              </a:tr>
              <a:tr h="2381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Sewer Senior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467713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Sewer - Sr. Discount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0-500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$36.85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$39.06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225365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Sewer - Sr. Discount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501-1,500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$73.70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$78.12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676845"/>
                  </a:ext>
                </a:extLst>
              </a:tr>
              <a:tr h="470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Flat Rate - No Meter Sewer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$147.39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$156.24</a:t>
                      </a:r>
                    </a:p>
                  </a:txBody>
                  <a:tcPr marL="6709" marR="6709" marT="6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106454"/>
                  </a:ext>
                </a:extLst>
              </a:tr>
              <a:tr h="238198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9" marR="6709" marT="67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660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27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48040" cy="10236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484015"/>
              </p:ext>
            </p:extLst>
          </p:nvPr>
        </p:nvGraphicFramePr>
        <p:xfrm>
          <a:off x="445655" y="2743201"/>
          <a:ext cx="8509000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705880"/>
              </p:ext>
            </p:extLst>
          </p:nvPr>
        </p:nvGraphicFramePr>
        <p:xfrm>
          <a:off x="304800" y="1938020"/>
          <a:ext cx="7556500" cy="1017270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215245353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495411389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4116686419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53337319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684332034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373823141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1642089499"/>
                    </a:ext>
                  </a:extLst>
                </a:gridCol>
              </a:tblGrid>
              <a:tr h="31813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Sturbridge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Dudley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Southbridge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MWRA 2018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 Cable/Internet Phone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26016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30684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6272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6292334"/>
            <a:ext cx="3512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5/8 meter at 1400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qtr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8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48040" cy="10236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15993" y="2971800"/>
            <a:ext cx="1778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04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7038</TotalTime>
  <Words>392</Words>
  <Application>Microsoft Office PowerPoint</Application>
  <PresentationFormat>On-screen Show (4:3)</PresentationFormat>
  <Paragraphs>122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Times New Roman</vt:lpstr>
      <vt:lpstr>Wingdings 2</vt:lpstr>
      <vt:lpstr>Flow</vt:lpstr>
      <vt:lpstr>Town of Webster  Water &amp; Sewer Departments</vt:lpstr>
      <vt:lpstr>Water Dept. Future Improvements</vt:lpstr>
      <vt:lpstr>PowerPoint Presentation</vt:lpstr>
      <vt:lpstr>Sewer Dept. Future Improvements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Water Super</dc:creator>
  <cp:lastModifiedBy>Tom Cutler</cp:lastModifiedBy>
  <cp:revision>83</cp:revision>
  <cp:lastPrinted>2020-06-08T17:48:21Z</cp:lastPrinted>
  <dcterms:created xsi:type="dcterms:W3CDTF">2018-04-05T11:29:44Z</dcterms:created>
  <dcterms:modified xsi:type="dcterms:W3CDTF">2022-04-19T15:55:00Z</dcterms:modified>
</cp:coreProperties>
</file>